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8" r:id="rId3"/>
    <p:sldId id="261" r:id="rId4"/>
    <p:sldId id="259" r:id="rId5"/>
    <p:sldId id="285" r:id="rId6"/>
    <p:sldId id="287" r:id="rId7"/>
    <p:sldId id="266" r:id="rId8"/>
    <p:sldId id="263" r:id="rId9"/>
    <p:sldId id="290" r:id="rId10"/>
    <p:sldId id="292" r:id="rId11"/>
    <p:sldId id="293" r:id="rId12"/>
    <p:sldId id="262" r:id="rId13"/>
    <p:sldId id="291" r:id="rId14"/>
    <p:sldId id="296" r:id="rId15"/>
    <p:sldId id="297" r:id="rId16"/>
    <p:sldId id="298" r:id="rId17"/>
    <p:sldId id="299" r:id="rId18"/>
    <p:sldId id="300" r:id="rId19"/>
    <p:sldId id="324" r:id="rId20"/>
    <p:sldId id="329" r:id="rId21"/>
    <p:sldId id="302" r:id="rId22"/>
    <p:sldId id="303" r:id="rId23"/>
    <p:sldId id="304" r:id="rId24"/>
    <p:sldId id="305" r:id="rId25"/>
    <p:sldId id="325" r:id="rId26"/>
    <p:sldId id="308" r:id="rId27"/>
    <p:sldId id="309" r:id="rId28"/>
    <p:sldId id="310" r:id="rId29"/>
    <p:sldId id="307" r:id="rId30"/>
    <p:sldId id="311" r:id="rId31"/>
    <p:sldId id="312" r:id="rId32"/>
    <p:sldId id="313" r:id="rId33"/>
    <p:sldId id="314" r:id="rId34"/>
    <p:sldId id="315" r:id="rId35"/>
    <p:sldId id="327" r:id="rId36"/>
    <p:sldId id="316" r:id="rId37"/>
    <p:sldId id="317" r:id="rId38"/>
    <p:sldId id="318" r:id="rId39"/>
    <p:sldId id="319" r:id="rId40"/>
    <p:sldId id="320" r:id="rId41"/>
    <p:sldId id="321" r:id="rId42"/>
    <p:sldId id="279" r:id="rId43"/>
    <p:sldId id="323" r:id="rId44"/>
    <p:sldId id="322" r:id="rId45"/>
    <p:sldId id="328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FE7"/>
    <a:srgbClr val="7945DC"/>
    <a:srgbClr val="6E40CE"/>
    <a:srgbClr val="A857FF"/>
    <a:srgbClr val="864EFF"/>
    <a:srgbClr val="5631A6"/>
    <a:srgbClr val="00B0F0"/>
    <a:srgbClr val="149FEB"/>
    <a:srgbClr val="E92663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DD5F6C-9BCA-4222-B3EB-D202DF75EF22}">
  <a:tblStyle styleId="{34DD5F6C-9BCA-4222-B3EB-D202DF75EF2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8" autoAdjust="0"/>
    <p:restoredTop sz="94672"/>
  </p:normalViewPr>
  <p:slideViewPr>
    <p:cSldViewPr snapToGrid="0">
      <p:cViewPr varScale="1">
        <p:scale>
          <a:sx n="88" d="100"/>
          <a:sy n="88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04219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04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341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422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691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3594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7070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495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574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075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831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66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376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68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193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029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081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1600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963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068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295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1768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95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74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06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691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802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4730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612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035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5197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6679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011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269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2824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3035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066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086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742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45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8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164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5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45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65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mel.com/Images/Atmel-2549-8-bit-AVR-Microcontroller-ATmega640-1280-1281-2560-2561_datasheet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7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585955" y="3053558"/>
            <a:ext cx="4247302" cy="80375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 smtClean="0"/>
              <a:t>AMAZING </a:t>
            </a:r>
            <a:r>
              <a:rPr lang="en" sz="3600" dirty="0" smtClean="0">
                <a:solidFill>
                  <a:schemeClr val="accent1"/>
                </a:solidFill>
              </a:rPr>
              <a:t>BIKE</a:t>
            </a:r>
            <a:endParaRPr lang="en" sz="3600" dirty="0">
              <a:solidFill>
                <a:schemeClr val="accent1"/>
              </a:solidFill>
            </a:endParaRPr>
          </a:p>
        </p:txBody>
      </p:sp>
      <p:grpSp>
        <p:nvGrpSpPr>
          <p:cNvPr id="19" name="Shape 855"/>
          <p:cNvGrpSpPr/>
          <p:nvPr/>
        </p:nvGrpSpPr>
        <p:grpSpPr>
          <a:xfrm>
            <a:off x="719737" y="2090057"/>
            <a:ext cx="1354475" cy="748892"/>
            <a:chOff x="531800" y="5071350"/>
            <a:chExt cx="529750" cy="292900"/>
          </a:xfrm>
        </p:grpSpPr>
        <p:sp>
          <p:nvSpPr>
            <p:cNvPr id="20" name="Shape 856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" name="Shape 85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" name="Shape 85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Shape 85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4" name="Shape 86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5" name="Shape 861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6" name="Shape 86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85955" y="3880875"/>
            <a:ext cx="39029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600" b="1" dirty="0" smtClean="0">
                <a:solidFill>
                  <a:srgbClr val="92D050"/>
                </a:solidFill>
                <a:latin typeface="Montserrat"/>
                <a:ea typeface="Montserrat"/>
                <a:cs typeface="Montserrat"/>
                <a:sym typeface="Montserrat"/>
              </a:rPr>
              <a:t>Self-Balancing-System</a:t>
            </a:r>
            <a:endParaRPr lang="en-US" sz="1600" b="1" dirty="0">
              <a:solidFill>
                <a:srgbClr val="92D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49863" y="2838949"/>
            <a:ext cx="4009223" cy="21772"/>
          </a:xfrm>
          <a:prstGeom prst="line">
            <a:avLst/>
          </a:prstGeom>
          <a:ln w="9525" cap="flat" cmpd="sng" algn="ctr">
            <a:solidFill>
              <a:srgbClr val="C5C5C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Picture 2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728" y="0"/>
            <a:ext cx="3670257" cy="81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0D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20700000">
            <a:off x="7252017" y="108729"/>
            <a:ext cx="1277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1.2 </a:t>
            </a:r>
          </a:p>
          <a:p>
            <a:r>
              <a:rPr lang="en-US" sz="2800" u="sng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Ideas</a:t>
            </a:r>
            <a:endParaRPr lang="en-US" sz="2800" u="sng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</p:txBody>
      </p:sp>
      <p:pic>
        <p:nvPicPr>
          <p:cNvPr id="7" name="Picture 2" descr="http://g01.a.alicdn.com/kf/HTB1p3vvLpXXXXayXVXXq6xXFXXXS/Balanbot-Self-balancing-Robot-Kit-Balance-Car-for-Arduino-UNO-R3-control-with-Bluetooth-RC-Joyst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30" y="285706"/>
            <a:ext cx="2308217" cy="1540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47" y="1995238"/>
            <a:ext cx="4551228" cy="3036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Bent Arrow 2"/>
          <p:cNvSpPr/>
          <p:nvPr/>
        </p:nvSpPr>
        <p:spPr>
          <a:xfrm flipV="1">
            <a:off x="672804" y="2213331"/>
            <a:ext cx="1872343" cy="1847040"/>
          </a:xfrm>
          <a:prstGeom prst="bentArrow">
            <a:avLst/>
          </a:prstGeom>
          <a:solidFill>
            <a:srgbClr val="139F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681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266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E91E63"/>
                </a:solidFill>
              </a:rPr>
              <a:t>2</a:t>
            </a:r>
            <a:r>
              <a:rPr lang="en" sz="7200" dirty="0" smtClean="0">
                <a:solidFill>
                  <a:srgbClr val="E91E63"/>
                </a:solidFill>
              </a:rPr>
              <a:t>.</a:t>
            </a:r>
            <a:endParaRPr lang="en" sz="7200" dirty="0">
              <a:solidFill>
                <a:srgbClr val="E91E63"/>
              </a:solidFill>
            </a:endParaRPr>
          </a:p>
          <a:p>
            <a:pPr lvl="0"/>
            <a:r>
              <a:rPr lang="en-US" sz="2000" dirty="0"/>
              <a:t>PROJECT </a:t>
            </a:r>
            <a:r>
              <a:rPr lang="en-US" sz="2000" dirty="0">
                <a:solidFill>
                  <a:srgbClr val="642AD4"/>
                </a:solidFill>
              </a:rPr>
              <a:t>IMPLEMENTATION </a:t>
            </a:r>
            <a:r>
              <a:rPr lang="en-US" sz="2000" dirty="0"/>
              <a:t>OVERVIEW</a:t>
            </a:r>
            <a:endParaRPr lang="en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4592115" y="766607"/>
            <a:ext cx="4264884" cy="554483"/>
            <a:chOff x="949124" y="1354238"/>
            <a:chExt cx="2193775" cy="462987"/>
          </a:xfrm>
        </p:grpSpPr>
        <p:sp>
          <p:nvSpPr>
            <p:cNvPr id="4" name="Oval 3"/>
            <p:cNvSpPr/>
            <p:nvPr/>
          </p:nvSpPr>
          <p:spPr>
            <a:xfrm>
              <a:off x="949124" y="1354238"/>
              <a:ext cx="292803" cy="462987"/>
            </a:xfrm>
            <a:prstGeom prst="ellipse">
              <a:avLst/>
            </a:prstGeom>
            <a:solidFill>
              <a:srgbClr val="642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>
                      <a:lumMod val="95000"/>
                    </a:schemeClr>
                  </a:solidFill>
                  <a:latin typeface="Roboto Black" charset="0"/>
                  <a:ea typeface="Roboto Black" charset="0"/>
                  <a:cs typeface="Roboto Black" charset="0"/>
                </a:rPr>
                <a:t>2</a:t>
              </a:r>
              <a:r>
                <a:rPr lang="en-US" sz="1100" b="1" dirty="0" smtClean="0">
                  <a:solidFill>
                    <a:schemeClr val="bg1">
                      <a:lumMod val="95000"/>
                    </a:schemeClr>
                  </a:solidFill>
                  <a:latin typeface="Roboto Black" charset="0"/>
                  <a:ea typeface="Roboto Black" charset="0"/>
                  <a:cs typeface="Roboto Black" charset="0"/>
                </a:rPr>
                <a:t>.1</a:t>
              </a:r>
              <a:endParaRPr lang="en-US" sz="1100" b="1" dirty="0">
                <a:solidFill>
                  <a:schemeClr val="bg1">
                    <a:lumMod val="95000"/>
                  </a:schemeClr>
                </a:solidFill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41928" y="1418687"/>
              <a:ext cx="1900971" cy="282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1">
                  <a:solidFill>
                    <a:schemeClr val="bg1">
                      <a:lumMod val="95000"/>
                    </a:schemeClr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System </a:t>
              </a:r>
              <a:r>
                <a:rPr lang="en-US" sz="1600" noProof="1" smtClean="0">
                  <a:solidFill>
                    <a:schemeClr val="bg1">
                      <a:lumMod val="95000"/>
                    </a:schemeClr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Development Plan</a:t>
              </a:r>
              <a:endParaRPr lang="vi-VN" sz="1600" noProof="1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76732" y="1606965"/>
            <a:ext cx="3700075" cy="554483"/>
            <a:chOff x="949124" y="1354238"/>
            <a:chExt cx="2078412" cy="462987"/>
          </a:xfrm>
        </p:grpSpPr>
        <p:sp>
          <p:nvSpPr>
            <p:cNvPr id="7" name="Oval 6"/>
            <p:cNvSpPr/>
            <p:nvPr/>
          </p:nvSpPr>
          <p:spPr>
            <a:xfrm>
              <a:off x="949124" y="1354238"/>
              <a:ext cx="318992" cy="462987"/>
            </a:xfrm>
            <a:prstGeom prst="ellipse">
              <a:avLst/>
            </a:prstGeom>
            <a:solidFill>
              <a:srgbClr val="642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>
                      <a:lumMod val="95000"/>
                    </a:schemeClr>
                  </a:solidFill>
                  <a:latin typeface="Roboto Black" charset="0"/>
                  <a:ea typeface="Roboto Black" charset="0"/>
                  <a:cs typeface="Roboto Black" charset="0"/>
                </a:rPr>
                <a:t>2.2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68116" y="1418687"/>
              <a:ext cx="1759420" cy="33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1" smtClean="0">
                  <a:solidFill>
                    <a:schemeClr val="bg1">
                      <a:lumMod val="95000"/>
                    </a:schemeClr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Development</a:t>
              </a:r>
              <a:r>
                <a:rPr lang="en-US" sz="2000" noProof="1" smtClean="0">
                  <a:solidFill>
                    <a:schemeClr val="bg1">
                      <a:lumMod val="95000"/>
                    </a:schemeClr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 </a:t>
              </a:r>
              <a:r>
                <a:rPr lang="en-US" sz="1600" noProof="1" smtClean="0">
                  <a:solidFill>
                    <a:schemeClr val="bg1">
                      <a:lumMod val="95000"/>
                    </a:schemeClr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Tools</a:t>
              </a:r>
              <a:endParaRPr lang="vi-VN" sz="2000" noProof="1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60673" y="2447323"/>
            <a:ext cx="3696326" cy="554483"/>
            <a:chOff x="949124" y="1354238"/>
            <a:chExt cx="1084557" cy="462987"/>
          </a:xfrm>
        </p:grpSpPr>
        <p:sp>
          <p:nvSpPr>
            <p:cNvPr id="10" name="Oval 9"/>
            <p:cNvSpPr/>
            <p:nvPr/>
          </p:nvSpPr>
          <p:spPr>
            <a:xfrm>
              <a:off x="949124" y="1354238"/>
              <a:ext cx="164836" cy="462987"/>
            </a:xfrm>
            <a:prstGeom prst="ellipse">
              <a:avLst/>
            </a:prstGeom>
            <a:solidFill>
              <a:srgbClr val="642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>
                      <a:lumMod val="95000"/>
                    </a:schemeClr>
                  </a:solidFill>
                  <a:latin typeface="Roboto Black" charset="0"/>
                  <a:ea typeface="Roboto Black" charset="0"/>
                  <a:cs typeface="Roboto Black" charset="0"/>
                </a:rPr>
                <a:t>2.3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13960" y="1444387"/>
              <a:ext cx="919721" cy="282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noProof="1">
                  <a:solidFill>
                    <a:schemeClr val="bg1">
                      <a:lumMod val="95000"/>
                    </a:schemeClr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Risk Management </a:t>
              </a:r>
              <a:r>
                <a:rPr lang="en-US" sz="1600" noProof="1" smtClean="0">
                  <a:solidFill>
                    <a:schemeClr val="bg1">
                      <a:lumMod val="95000"/>
                    </a:schemeClr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Plan</a:t>
              </a:r>
              <a:endParaRPr lang="en-US" dirty="0">
                <a:solidFill>
                  <a:schemeClr val="bg1">
                    <a:lumMod val="95000"/>
                  </a:schemeClr>
                </a:solidFill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41565" y="3298034"/>
            <a:ext cx="3696326" cy="554483"/>
            <a:chOff x="949124" y="1354238"/>
            <a:chExt cx="1084557" cy="462987"/>
          </a:xfrm>
        </p:grpSpPr>
        <p:sp>
          <p:nvSpPr>
            <p:cNvPr id="13" name="Oval 12"/>
            <p:cNvSpPr/>
            <p:nvPr/>
          </p:nvSpPr>
          <p:spPr>
            <a:xfrm>
              <a:off x="949124" y="1354238"/>
              <a:ext cx="164836" cy="462987"/>
            </a:xfrm>
            <a:prstGeom prst="ellipse">
              <a:avLst/>
            </a:prstGeom>
            <a:solidFill>
              <a:srgbClr val="642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>
                      <a:lumMod val="95000"/>
                    </a:schemeClr>
                  </a:solidFill>
                  <a:latin typeface="Roboto Black" charset="0"/>
                  <a:ea typeface="Roboto Black" charset="0"/>
                  <a:cs typeface="Roboto Black" charset="0"/>
                </a:rPr>
                <a:t>2.4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3960" y="1444387"/>
              <a:ext cx="919721" cy="282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100" b="1">
                  <a:solidFill>
                    <a:schemeClr val="bg1">
                      <a:lumMod val="95000"/>
                    </a:schemeClr>
                  </a:solidFill>
                  <a:latin typeface="Roboto Black" charset="0"/>
                  <a:ea typeface="Roboto Black" charset="0"/>
                  <a:cs typeface="Roboto Black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0" noProof="1">
                  <a:latin typeface="Montserrat" panose="020B0604020202020204" charset="0"/>
                  <a:ea typeface="Roboto Light" charset="0"/>
                  <a:cs typeface="Roboto Light" charset="0"/>
                </a:rPr>
                <a:t>Risk Management Plan</a:t>
              </a:r>
              <a:endParaRPr lang="en-US" sz="1600" b="0" dirty="0"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22457" y="4018666"/>
            <a:ext cx="3696326" cy="554483"/>
            <a:chOff x="949124" y="1354238"/>
            <a:chExt cx="1084557" cy="462987"/>
          </a:xfrm>
        </p:grpSpPr>
        <p:sp>
          <p:nvSpPr>
            <p:cNvPr id="16" name="Oval 15"/>
            <p:cNvSpPr/>
            <p:nvPr/>
          </p:nvSpPr>
          <p:spPr>
            <a:xfrm>
              <a:off x="949124" y="1354238"/>
              <a:ext cx="164836" cy="462987"/>
            </a:xfrm>
            <a:prstGeom prst="ellipse">
              <a:avLst/>
            </a:prstGeom>
            <a:solidFill>
              <a:srgbClr val="642A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>
                      <a:lumMod val="95000"/>
                    </a:schemeClr>
                  </a:solidFill>
                  <a:latin typeface="Roboto Black" charset="0"/>
                  <a:ea typeface="Roboto Black" charset="0"/>
                  <a:cs typeface="Roboto Black" charset="0"/>
                </a:rPr>
                <a:t>2.5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3960" y="1444387"/>
              <a:ext cx="919721" cy="282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100" b="1">
                  <a:solidFill>
                    <a:schemeClr val="bg1">
                      <a:lumMod val="95000"/>
                    </a:schemeClr>
                  </a:solidFill>
                  <a:latin typeface="Roboto Black" charset="0"/>
                  <a:ea typeface="Roboto Black" charset="0"/>
                  <a:cs typeface="Roboto Black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 b="0" noProof="1">
                  <a:latin typeface="Montserrat" panose="020B0604020202020204" charset="0"/>
                  <a:ea typeface="Roboto Light" charset="0"/>
                  <a:cs typeface="Roboto Light" charset="0"/>
                </a:rPr>
                <a:t>Requirements</a:t>
              </a:r>
              <a:endParaRPr lang="en-US" sz="1600" b="0" dirty="0"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10588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" y="206767"/>
            <a:ext cx="6509943" cy="39064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98368" y="4263632"/>
            <a:ext cx="4802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i="1" dirty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Iterative and incremental development process model</a:t>
            </a:r>
            <a:r>
              <a:rPr lang="en-US" i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 rot="20700000">
            <a:off x="7203544" y="-145680"/>
            <a:ext cx="2631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noProof="1" smtClean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  <a:cs typeface="Roboto Light" charset="0"/>
              </a:rPr>
              <a:t>2.1</a:t>
            </a:r>
            <a:r>
              <a:rPr lang="en-US" sz="2000" noProof="1" smtClean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  <a:cs typeface="Roboto Light" charset="0"/>
              </a:rPr>
              <a:t> </a:t>
            </a:r>
          </a:p>
          <a:p>
            <a:r>
              <a:rPr lang="en-US" sz="2000" noProof="1" smtClean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  <a:cs typeface="Roboto Light" charset="0"/>
              </a:rPr>
              <a:t>System </a:t>
            </a:r>
          </a:p>
          <a:p>
            <a:r>
              <a:rPr lang="en-US" sz="2000" noProof="1" smtClean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  <a:cs typeface="Roboto Light" charset="0"/>
              </a:rPr>
              <a:t>Development </a:t>
            </a:r>
            <a:endParaRPr lang="en-US" sz="2000" noProof="1">
              <a:solidFill>
                <a:schemeClr val="bg1">
                  <a:lumMod val="95000"/>
                </a:schemeClr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  <a:p>
            <a:r>
              <a:rPr lang="en-US" sz="2000" noProof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  <a:cs typeface="Roboto Light" charset="0"/>
              </a:rPr>
              <a:t>Plan</a:t>
            </a:r>
            <a:endParaRPr lang="vi-VN" sz="2000" noProof="1">
              <a:solidFill>
                <a:schemeClr val="bg1">
                  <a:lumMod val="95000"/>
                </a:schemeClr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20700000">
            <a:off x="7203544" y="8208"/>
            <a:ext cx="2631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noProof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2.2</a:t>
            </a:r>
          </a:p>
          <a:p>
            <a:r>
              <a:rPr lang="en-US" sz="2000" noProof="1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Development</a:t>
            </a:r>
          </a:p>
          <a:p>
            <a:r>
              <a:rPr lang="en-US" sz="2000" noProof="1" smtClean="0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  <a:cs typeface="Roboto Light" charset="0"/>
              </a:rPr>
              <a:t>Tools</a:t>
            </a:r>
            <a:endParaRPr lang="vi-VN" sz="2000" noProof="1">
              <a:solidFill>
                <a:schemeClr val="bg1">
                  <a:lumMod val="95000"/>
                </a:schemeClr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0" y="498903"/>
            <a:ext cx="993402" cy="990470"/>
          </a:xfrm>
          <a:prstGeom prst="rect">
            <a:avLst/>
          </a:prstGeom>
        </p:spPr>
      </p:pic>
      <p:pic>
        <p:nvPicPr>
          <p:cNvPr id="11" name="Ảnh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71" y="392132"/>
            <a:ext cx="1320322" cy="10972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970" y="3363937"/>
            <a:ext cx="1460776" cy="10250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70" y="473887"/>
            <a:ext cx="1217567" cy="9337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217" y="3383501"/>
            <a:ext cx="1643859" cy="1113807"/>
          </a:xfrm>
          <a:prstGeom prst="rect">
            <a:avLst/>
          </a:prstGeom>
        </p:spPr>
      </p:pic>
      <p:pic>
        <p:nvPicPr>
          <p:cNvPr id="16" name="Ảnh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12" y="473887"/>
            <a:ext cx="1256249" cy="9337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6" y="2087356"/>
            <a:ext cx="1025112" cy="9949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30" y="2070916"/>
            <a:ext cx="1036563" cy="9934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0" y="2070917"/>
            <a:ext cx="993402" cy="993402"/>
          </a:xfrm>
          <a:prstGeom prst="rect">
            <a:avLst/>
          </a:prstGeom>
        </p:spPr>
      </p:pic>
      <p:pic>
        <p:nvPicPr>
          <p:cNvPr id="20" name="Ảnh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2" y="3552744"/>
            <a:ext cx="1134610" cy="9641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76" y="3491776"/>
            <a:ext cx="897258" cy="897258"/>
          </a:xfrm>
          <a:prstGeom prst="rect">
            <a:avLst/>
          </a:prstGeom>
        </p:spPr>
      </p:pic>
      <p:pic>
        <p:nvPicPr>
          <p:cNvPr id="1026" name="Picture 2" descr="https://upload.wikimedia.org/wikipedia/commons/thumb/3/34/Android_Studio_icon.svg/1000px-Android_Studio_icon.svg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976" y="2093066"/>
            <a:ext cx="1078342" cy="1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13103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019447"/>
              </p:ext>
            </p:extLst>
          </p:nvPr>
        </p:nvGraphicFramePr>
        <p:xfrm>
          <a:off x="-1" y="726426"/>
          <a:ext cx="9144001" cy="46621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13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1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7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19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9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Montserrat" panose="020B0604020202020204" charset="0"/>
                          <a:cs typeface="Times New Roman" panose="02020603050405020304" pitchFamily="18" charset="0"/>
                        </a:rPr>
                        <a:t>Risk ID</a:t>
                      </a:r>
                      <a:endParaRPr lang="en-US" sz="12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Montserrat" panose="020B0604020202020204" charset="0"/>
                          <a:cs typeface="Times New Roman" panose="02020603050405020304" pitchFamily="18" charset="0"/>
                        </a:rPr>
                        <a:t>Avoiding plan</a:t>
                      </a:r>
                      <a:endParaRPr lang="en-US" sz="12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Montserrat" panose="020B0604020202020204" charset="0"/>
                          <a:cs typeface="Times New Roman" panose="02020603050405020304" pitchFamily="18" charset="0"/>
                        </a:rPr>
                        <a:t>Fallback plan</a:t>
                      </a:r>
                      <a:endParaRPr lang="en-US" sz="12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Montserrat" panose="020B0604020202020204" charset="0"/>
                          <a:cs typeface="Times New Roman" panose="02020603050405020304" pitchFamily="18" charset="0"/>
                        </a:rPr>
                        <a:t>Contingency plan</a:t>
                      </a:r>
                      <a:endParaRPr lang="en-US" sz="12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Montserrat" panose="020B0604020202020204" charset="0"/>
                          <a:cs typeface="Times New Roman" panose="02020603050405020304" pitchFamily="18" charset="0"/>
                        </a:rPr>
                        <a:t>Schedule</a:t>
                      </a:r>
                      <a:endParaRPr lang="en-US" sz="12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6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PM need contact to stakeholder so that he can aware of changes ASAP.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Should prepare a list of other suppliers.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Use chips, modules from other suppliers with similar functions.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Project manager.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Contacts, regularly updated information from the suppliers.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21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PM should estimate workforce needed for the project and able reserve members if needed.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Assign clearly jobs based on the capacity of the group members.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A few excellent members may undertake other work more to complete the project.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Project manager.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Estimate workforce needed for the project.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4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PM should discuss with developer team to find solution.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Testing new technologies, modern equipment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Finding supporting from expert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Project manager and team member.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Montserrat" panose="020B060402020202020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- Organizing important meeting.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00401" y="119162"/>
            <a:ext cx="47001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noProof="1" smtClean="0">
                <a:solidFill>
                  <a:srgbClr val="E926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2.3</a:t>
            </a:r>
            <a:r>
              <a:rPr lang="en-US" sz="2400" b="1" noProof="1" smtClean="0">
                <a:solidFill>
                  <a:srgbClr val="E926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Risk </a:t>
            </a:r>
            <a:r>
              <a:rPr lang="en-US" sz="2400" b="1" noProof="1">
                <a:solidFill>
                  <a:srgbClr val="E926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Management Plan</a:t>
            </a:r>
            <a:endParaRPr lang="vi-VN" sz="2400" b="1" noProof="1">
              <a:solidFill>
                <a:srgbClr val="E926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 pitchFamily="2" charset="0"/>
              <a:ea typeface="Roboto" pitchFamily="2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454389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401" y="119162"/>
            <a:ext cx="5590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E926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2.4</a:t>
            </a:r>
            <a:r>
              <a:rPr lang="en-US" sz="2400" b="1" dirty="0" smtClean="0">
                <a:solidFill>
                  <a:srgbClr val="E926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Requirement Specification</a:t>
            </a:r>
            <a:endParaRPr lang="en-US" sz="2400" b="1" dirty="0">
              <a:solidFill>
                <a:srgbClr val="E926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401" y="349994"/>
            <a:ext cx="4021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smtClean="0">
                <a:solidFill>
                  <a:srgbClr val="139FEB"/>
                </a:solidFill>
                <a:latin typeface="Montserrat" panose="020B0604020202020204" charset="0"/>
              </a:rPr>
              <a:t>Functional</a:t>
            </a:r>
            <a:r>
              <a:rPr lang="en-US" dirty="0" smtClean="0">
                <a:solidFill>
                  <a:srgbClr val="139FEB"/>
                </a:solidFill>
                <a:latin typeface="Montserrat" panose="020B0604020202020204" charset="0"/>
              </a:rPr>
              <a:t> </a:t>
            </a:r>
            <a:r>
              <a:rPr lang="en-US" sz="1800" dirty="0" smtClean="0">
                <a:solidFill>
                  <a:srgbClr val="139FEB"/>
                </a:solidFill>
                <a:latin typeface="Montserrat" panose="020B0604020202020204" charset="0"/>
              </a:rPr>
              <a:t>Requirement</a:t>
            </a:r>
            <a:endParaRPr lang="en-US" sz="1800" dirty="0">
              <a:solidFill>
                <a:srgbClr val="139FEB"/>
              </a:solidFill>
              <a:latin typeface="Montserrat" panose="020B0604020202020204" charset="0"/>
            </a:endParaRPr>
          </a:p>
        </p:txBody>
      </p:sp>
      <p:pic>
        <p:nvPicPr>
          <p:cNvPr id="5" name="Content Placeholder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87" y="1495615"/>
            <a:ext cx="4241226" cy="3447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Content Placeholder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95615"/>
            <a:ext cx="4241226" cy="3447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8467442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26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650234" y="1790844"/>
            <a:ext cx="1487941" cy="1103629"/>
            <a:chOff x="6200311" y="2387791"/>
            <a:chExt cx="1983921" cy="1471505"/>
          </a:xfrm>
          <a:solidFill>
            <a:srgbClr val="92D050"/>
          </a:solidFill>
        </p:grpSpPr>
        <p:sp>
          <p:nvSpPr>
            <p:cNvPr id="6" name="Freeform 10"/>
            <p:cNvSpPr>
              <a:spLocks noEditPoints="1"/>
            </p:cNvSpPr>
            <p:nvPr/>
          </p:nvSpPr>
          <p:spPr bwMode="auto">
            <a:xfrm>
              <a:off x="6200311" y="2387791"/>
              <a:ext cx="1983921" cy="1471505"/>
            </a:xfrm>
            <a:custGeom>
              <a:avLst/>
              <a:gdLst>
                <a:gd name="T0" fmla="*/ 335 w 433"/>
                <a:gd name="T1" fmla="*/ 302 h 321"/>
                <a:gd name="T2" fmla="*/ 393 w 433"/>
                <a:gd name="T3" fmla="*/ 99 h 321"/>
                <a:gd name="T4" fmla="*/ 189 w 433"/>
                <a:gd name="T5" fmla="*/ 40 h 321"/>
                <a:gd name="T6" fmla="*/ 134 w 433"/>
                <a:gd name="T7" fmla="*/ 95 h 321"/>
                <a:gd name="T8" fmla="*/ 134 w 433"/>
                <a:gd name="T9" fmla="*/ 94 h 321"/>
                <a:gd name="T10" fmla="*/ 0 w 433"/>
                <a:gd name="T11" fmla="*/ 317 h 321"/>
                <a:gd name="T12" fmla="*/ 259 w 433"/>
                <a:gd name="T13" fmla="*/ 321 h 321"/>
                <a:gd name="T14" fmla="*/ 259 w 433"/>
                <a:gd name="T15" fmla="*/ 321 h 321"/>
                <a:gd name="T16" fmla="*/ 335 w 433"/>
                <a:gd name="T17" fmla="*/ 302 h 321"/>
                <a:gd name="T18" fmla="*/ 153 w 433"/>
                <a:gd name="T19" fmla="*/ 232 h 321"/>
                <a:gd name="T20" fmla="*/ 202 w 433"/>
                <a:gd name="T21" fmla="*/ 62 h 321"/>
                <a:gd name="T22" fmla="*/ 371 w 433"/>
                <a:gd name="T23" fmla="*/ 111 h 321"/>
                <a:gd name="T24" fmla="*/ 323 w 433"/>
                <a:gd name="T25" fmla="*/ 280 h 321"/>
                <a:gd name="T26" fmla="*/ 153 w 433"/>
                <a:gd name="T27" fmla="*/ 23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321">
                  <a:moveTo>
                    <a:pt x="335" y="302"/>
                  </a:moveTo>
                  <a:cubicBezTo>
                    <a:pt x="407" y="262"/>
                    <a:pt x="433" y="171"/>
                    <a:pt x="393" y="99"/>
                  </a:cubicBezTo>
                  <a:cubicBezTo>
                    <a:pt x="353" y="26"/>
                    <a:pt x="262" y="0"/>
                    <a:pt x="189" y="40"/>
                  </a:cubicBezTo>
                  <a:cubicBezTo>
                    <a:pt x="165" y="54"/>
                    <a:pt x="147" y="73"/>
                    <a:pt x="134" y="95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85" y="321"/>
                    <a:pt x="311" y="315"/>
                    <a:pt x="335" y="302"/>
                  </a:cubicBezTo>
                  <a:close/>
                  <a:moveTo>
                    <a:pt x="153" y="232"/>
                  </a:moveTo>
                  <a:cubicBezTo>
                    <a:pt x="120" y="171"/>
                    <a:pt x="141" y="96"/>
                    <a:pt x="202" y="62"/>
                  </a:cubicBezTo>
                  <a:cubicBezTo>
                    <a:pt x="262" y="29"/>
                    <a:pt x="338" y="51"/>
                    <a:pt x="371" y="111"/>
                  </a:cubicBezTo>
                  <a:cubicBezTo>
                    <a:pt x="404" y="171"/>
                    <a:pt x="383" y="247"/>
                    <a:pt x="323" y="280"/>
                  </a:cubicBezTo>
                  <a:cubicBezTo>
                    <a:pt x="262" y="313"/>
                    <a:pt x="187" y="292"/>
                    <a:pt x="153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50">
                <a:solidFill>
                  <a:prstClr val="black"/>
                </a:solidFill>
              </a:endParaRPr>
            </a:p>
          </p:txBody>
        </p:sp>
        <p:sp>
          <p:nvSpPr>
            <p:cNvPr id="22" name="AutoShape 81"/>
            <p:cNvSpPr>
              <a:spLocks/>
            </p:cNvSpPr>
            <p:nvPr/>
          </p:nvSpPr>
          <p:spPr bwMode="auto">
            <a:xfrm>
              <a:off x="7129011" y="2851448"/>
              <a:ext cx="544189" cy="5441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0" name="Freeform 5"/>
          <p:cNvSpPr>
            <a:spLocks noEditPoints="1"/>
          </p:cNvSpPr>
          <p:nvPr/>
        </p:nvSpPr>
        <p:spPr bwMode="auto">
          <a:xfrm rot="10800000">
            <a:off x="4080291" y="2970016"/>
            <a:ext cx="1026766" cy="1545950"/>
          </a:xfrm>
          <a:custGeom>
            <a:avLst/>
            <a:gdLst>
              <a:gd name="T0" fmla="*/ 299 w 299"/>
              <a:gd name="T1" fmla="*/ 151 h 450"/>
              <a:gd name="T2" fmla="*/ 150 w 299"/>
              <a:gd name="T3" fmla="*/ 1 h 450"/>
              <a:gd name="T4" fmla="*/ 0 w 299"/>
              <a:gd name="T5" fmla="*/ 150 h 450"/>
              <a:gd name="T6" fmla="*/ 20 w 299"/>
              <a:gd name="T7" fmla="*/ 225 h 450"/>
              <a:gd name="T8" fmla="*/ 20 w 299"/>
              <a:gd name="T9" fmla="*/ 225 h 450"/>
              <a:gd name="T10" fmla="*/ 149 w 299"/>
              <a:gd name="T11" fmla="*/ 450 h 450"/>
              <a:gd name="T12" fmla="*/ 279 w 299"/>
              <a:gd name="T13" fmla="*/ 226 h 450"/>
              <a:gd name="T14" fmla="*/ 278 w 299"/>
              <a:gd name="T15" fmla="*/ 226 h 450"/>
              <a:gd name="T16" fmla="*/ 299 w 299"/>
              <a:gd name="T17" fmla="*/ 151 h 450"/>
              <a:gd name="T18" fmla="*/ 149 w 299"/>
              <a:gd name="T19" fmla="*/ 275 h 450"/>
              <a:gd name="T20" fmla="*/ 25 w 299"/>
              <a:gd name="T21" fmla="*/ 150 h 450"/>
              <a:gd name="T22" fmla="*/ 150 w 299"/>
              <a:gd name="T23" fmla="*/ 26 h 450"/>
              <a:gd name="T24" fmla="*/ 274 w 299"/>
              <a:gd name="T25" fmla="*/ 151 h 450"/>
              <a:gd name="T26" fmla="*/ 149 w 299"/>
              <a:gd name="T27" fmla="*/ 27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9" h="450">
                <a:moveTo>
                  <a:pt x="299" y="151"/>
                </a:moveTo>
                <a:cubicBezTo>
                  <a:pt x="299" y="68"/>
                  <a:pt x="232" y="1"/>
                  <a:pt x="150" y="1"/>
                </a:cubicBezTo>
                <a:cubicBezTo>
                  <a:pt x="67" y="0"/>
                  <a:pt x="0" y="67"/>
                  <a:pt x="0" y="150"/>
                </a:cubicBezTo>
                <a:cubicBezTo>
                  <a:pt x="0" y="177"/>
                  <a:pt x="7" y="203"/>
                  <a:pt x="20" y="225"/>
                </a:cubicBezTo>
                <a:cubicBezTo>
                  <a:pt x="20" y="225"/>
                  <a:pt x="20" y="225"/>
                  <a:pt x="20" y="225"/>
                </a:cubicBezTo>
                <a:cubicBezTo>
                  <a:pt x="149" y="450"/>
                  <a:pt x="149" y="450"/>
                  <a:pt x="149" y="450"/>
                </a:cubicBezTo>
                <a:cubicBezTo>
                  <a:pt x="279" y="226"/>
                  <a:pt x="279" y="226"/>
                  <a:pt x="279" y="226"/>
                </a:cubicBezTo>
                <a:cubicBezTo>
                  <a:pt x="278" y="226"/>
                  <a:pt x="278" y="226"/>
                  <a:pt x="278" y="226"/>
                </a:cubicBezTo>
                <a:cubicBezTo>
                  <a:pt x="291" y="203"/>
                  <a:pt x="299" y="178"/>
                  <a:pt x="299" y="151"/>
                </a:cubicBezTo>
                <a:close/>
                <a:moveTo>
                  <a:pt x="149" y="275"/>
                </a:moveTo>
                <a:cubicBezTo>
                  <a:pt x="80" y="275"/>
                  <a:pt x="24" y="219"/>
                  <a:pt x="25" y="150"/>
                </a:cubicBezTo>
                <a:cubicBezTo>
                  <a:pt x="25" y="81"/>
                  <a:pt x="81" y="25"/>
                  <a:pt x="150" y="26"/>
                </a:cubicBezTo>
                <a:cubicBezTo>
                  <a:pt x="218" y="26"/>
                  <a:pt x="274" y="82"/>
                  <a:pt x="274" y="151"/>
                </a:cubicBezTo>
                <a:cubicBezTo>
                  <a:pt x="274" y="219"/>
                  <a:pt x="218" y="275"/>
                  <a:pt x="149" y="27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>
              <a:solidFill>
                <a:prstClr val="black"/>
              </a:solidFill>
            </a:endParaRPr>
          </a:p>
        </p:txBody>
      </p:sp>
      <p:sp>
        <p:nvSpPr>
          <p:cNvPr id="4" name="Freeform 5"/>
          <p:cNvSpPr>
            <a:spLocks noEditPoints="1"/>
          </p:cNvSpPr>
          <p:nvPr/>
        </p:nvSpPr>
        <p:spPr bwMode="auto">
          <a:xfrm>
            <a:off x="4073040" y="1296313"/>
            <a:ext cx="1026766" cy="1545950"/>
          </a:xfrm>
          <a:custGeom>
            <a:avLst/>
            <a:gdLst>
              <a:gd name="T0" fmla="*/ 299 w 299"/>
              <a:gd name="T1" fmla="*/ 151 h 450"/>
              <a:gd name="T2" fmla="*/ 150 w 299"/>
              <a:gd name="T3" fmla="*/ 1 h 450"/>
              <a:gd name="T4" fmla="*/ 0 w 299"/>
              <a:gd name="T5" fmla="*/ 150 h 450"/>
              <a:gd name="T6" fmla="*/ 20 w 299"/>
              <a:gd name="T7" fmla="*/ 225 h 450"/>
              <a:gd name="T8" fmla="*/ 20 w 299"/>
              <a:gd name="T9" fmla="*/ 225 h 450"/>
              <a:gd name="T10" fmla="*/ 149 w 299"/>
              <a:gd name="T11" fmla="*/ 450 h 450"/>
              <a:gd name="T12" fmla="*/ 279 w 299"/>
              <a:gd name="T13" fmla="*/ 226 h 450"/>
              <a:gd name="T14" fmla="*/ 278 w 299"/>
              <a:gd name="T15" fmla="*/ 226 h 450"/>
              <a:gd name="T16" fmla="*/ 299 w 299"/>
              <a:gd name="T17" fmla="*/ 151 h 450"/>
              <a:gd name="T18" fmla="*/ 149 w 299"/>
              <a:gd name="T19" fmla="*/ 275 h 450"/>
              <a:gd name="T20" fmla="*/ 25 w 299"/>
              <a:gd name="T21" fmla="*/ 150 h 450"/>
              <a:gd name="T22" fmla="*/ 150 w 299"/>
              <a:gd name="T23" fmla="*/ 26 h 450"/>
              <a:gd name="T24" fmla="*/ 274 w 299"/>
              <a:gd name="T25" fmla="*/ 151 h 450"/>
              <a:gd name="T26" fmla="*/ 149 w 299"/>
              <a:gd name="T27" fmla="*/ 275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9" h="450">
                <a:moveTo>
                  <a:pt x="299" y="151"/>
                </a:moveTo>
                <a:cubicBezTo>
                  <a:pt x="299" y="68"/>
                  <a:pt x="232" y="1"/>
                  <a:pt x="150" y="1"/>
                </a:cubicBezTo>
                <a:cubicBezTo>
                  <a:pt x="67" y="0"/>
                  <a:pt x="0" y="67"/>
                  <a:pt x="0" y="150"/>
                </a:cubicBezTo>
                <a:cubicBezTo>
                  <a:pt x="0" y="177"/>
                  <a:pt x="7" y="203"/>
                  <a:pt x="20" y="225"/>
                </a:cubicBezTo>
                <a:cubicBezTo>
                  <a:pt x="20" y="225"/>
                  <a:pt x="20" y="225"/>
                  <a:pt x="20" y="225"/>
                </a:cubicBezTo>
                <a:cubicBezTo>
                  <a:pt x="149" y="450"/>
                  <a:pt x="149" y="450"/>
                  <a:pt x="149" y="450"/>
                </a:cubicBezTo>
                <a:cubicBezTo>
                  <a:pt x="279" y="226"/>
                  <a:pt x="279" y="226"/>
                  <a:pt x="279" y="226"/>
                </a:cubicBezTo>
                <a:cubicBezTo>
                  <a:pt x="278" y="226"/>
                  <a:pt x="278" y="226"/>
                  <a:pt x="278" y="226"/>
                </a:cubicBezTo>
                <a:cubicBezTo>
                  <a:pt x="291" y="203"/>
                  <a:pt x="299" y="178"/>
                  <a:pt x="299" y="151"/>
                </a:cubicBezTo>
                <a:close/>
                <a:moveTo>
                  <a:pt x="149" y="275"/>
                </a:moveTo>
                <a:cubicBezTo>
                  <a:pt x="80" y="275"/>
                  <a:pt x="24" y="219"/>
                  <a:pt x="25" y="150"/>
                </a:cubicBezTo>
                <a:cubicBezTo>
                  <a:pt x="25" y="81"/>
                  <a:pt x="81" y="25"/>
                  <a:pt x="150" y="26"/>
                </a:cubicBezTo>
                <a:cubicBezTo>
                  <a:pt x="218" y="26"/>
                  <a:pt x="274" y="82"/>
                  <a:pt x="274" y="151"/>
                </a:cubicBezTo>
                <a:cubicBezTo>
                  <a:pt x="274" y="219"/>
                  <a:pt x="218" y="275"/>
                  <a:pt x="149" y="27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>
              <a:solidFill>
                <a:prstClr val="black"/>
              </a:solidFill>
            </a:endParaRPr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3041923" y="1777791"/>
            <a:ext cx="1477790" cy="1102178"/>
          </a:xfrm>
          <a:custGeom>
            <a:avLst/>
            <a:gdLst>
              <a:gd name="T0" fmla="*/ 246 w 430"/>
              <a:gd name="T1" fmla="*/ 41 h 321"/>
              <a:gd name="T2" fmla="*/ 41 w 430"/>
              <a:gd name="T3" fmla="*/ 96 h 321"/>
              <a:gd name="T4" fmla="*/ 96 w 430"/>
              <a:gd name="T5" fmla="*/ 300 h 321"/>
              <a:gd name="T6" fmla="*/ 171 w 430"/>
              <a:gd name="T7" fmla="*/ 320 h 321"/>
              <a:gd name="T8" fmla="*/ 171 w 430"/>
              <a:gd name="T9" fmla="*/ 321 h 321"/>
              <a:gd name="T10" fmla="*/ 430 w 430"/>
              <a:gd name="T11" fmla="*/ 321 h 321"/>
              <a:gd name="T12" fmla="*/ 301 w 430"/>
              <a:gd name="T13" fmla="*/ 97 h 321"/>
              <a:gd name="T14" fmla="*/ 301 w 430"/>
              <a:gd name="T15" fmla="*/ 97 h 321"/>
              <a:gd name="T16" fmla="*/ 246 w 430"/>
              <a:gd name="T17" fmla="*/ 41 h 321"/>
              <a:gd name="T18" fmla="*/ 279 w 430"/>
              <a:gd name="T19" fmla="*/ 233 h 321"/>
              <a:gd name="T20" fmla="*/ 108 w 430"/>
              <a:gd name="T21" fmla="*/ 278 h 321"/>
              <a:gd name="T22" fmla="*/ 63 w 430"/>
              <a:gd name="T23" fmla="*/ 108 h 321"/>
              <a:gd name="T24" fmla="*/ 233 w 430"/>
              <a:gd name="T25" fmla="*/ 63 h 321"/>
              <a:gd name="T26" fmla="*/ 279 w 430"/>
              <a:gd name="T27" fmla="*/ 233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321">
                <a:moveTo>
                  <a:pt x="246" y="41"/>
                </a:moveTo>
                <a:cubicBezTo>
                  <a:pt x="174" y="0"/>
                  <a:pt x="83" y="24"/>
                  <a:pt x="41" y="96"/>
                </a:cubicBezTo>
                <a:cubicBezTo>
                  <a:pt x="0" y="167"/>
                  <a:pt x="24" y="259"/>
                  <a:pt x="96" y="300"/>
                </a:cubicBezTo>
                <a:cubicBezTo>
                  <a:pt x="119" y="314"/>
                  <a:pt x="145" y="320"/>
                  <a:pt x="171" y="320"/>
                </a:cubicBezTo>
                <a:cubicBezTo>
                  <a:pt x="171" y="321"/>
                  <a:pt x="171" y="321"/>
                  <a:pt x="171" y="321"/>
                </a:cubicBezTo>
                <a:cubicBezTo>
                  <a:pt x="430" y="321"/>
                  <a:pt x="430" y="321"/>
                  <a:pt x="430" y="321"/>
                </a:cubicBezTo>
                <a:cubicBezTo>
                  <a:pt x="301" y="97"/>
                  <a:pt x="301" y="97"/>
                  <a:pt x="301" y="97"/>
                </a:cubicBezTo>
                <a:cubicBezTo>
                  <a:pt x="301" y="97"/>
                  <a:pt x="301" y="97"/>
                  <a:pt x="301" y="97"/>
                </a:cubicBezTo>
                <a:cubicBezTo>
                  <a:pt x="288" y="74"/>
                  <a:pt x="270" y="55"/>
                  <a:pt x="246" y="41"/>
                </a:cubicBezTo>
                <a:close/>
                <a:moveTo>
                  <a:pt x="279" y="233"/>
                </a:moveTo>
                <a:cubicBezTo>
                  <a:pt x="244" y="293"/>
                  <a:pt x="168" y="313"/>
                  <a:pt x="108" y="278"/>
                </a:cubicBezTo>
                <a:cubicBezTo>
                  <a:pt x="49" y="244"/>
                  <a:pt x="29" y="168"/>
                  <a:pt x="63" y="108"/>
                </a:cubicBezTo>
                <a:cubicBezTo>
                  <a:pt x="98" y="49"/>
                  <a:pt x="174" y="29"/>
                  <a:pt x="233" y="63"/>
                </a:cubicBezTo>
                <a:cubicBezTo>
                  <a:pt x="293" y="98"/>
                  <a:pt x="313" y="174"/>
                  <a:pt x="279" y="23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>
              <a:solidFill>
                <a:prstClr val="black"/>
              </a:solidFill>
            </a:endParaRPr>
          </a:p>
        </p:txBody>
      </p:sp>
      <p:sp>
        <p:nvSpPr>
          <p:cNvPr id="12" name="Freeform 10"/>
          <p:cNvSpPr>
            <a:spLocks noEditPoints="1"/>
          </p:cNvSpPr>
          <p:nvPr/>
        </p:nvSpPr>
        <p:spPr bwMode="auto">
          <a:xfrm rot="10800000">
            <a:off x="3041923" y="2917806"/>
            <a:ext cx="1487941" cy="1103629"/>
          </a:xfrm>
          <a:custGeom>
            <a:avLst/>
            <a:gdLst>
              <a:gd name="T0" fmla="*/ 335 w 433"/>
              <a:gd name="T1" fmla="*/ 302 h 321"/>
              <a:gd name="T2" fmla="*/ 393 w 433"/>
              <a:gd name="T3" fmla="*/ 99 h 321"/>
              <a:gd name="T4" fmla="*/ 189 w 433"/>
              <a:gd name="T5" fmla="*/ 40 h 321"/>
              <a:gd name="T6" fmla="*/ 134 w 433"/>
              <a:gd name="T7" fmla="*/ 95 h 321"/>
              <a:gd name="T8" fmla="*/ 134 w 433"/>
              <a:gd name="T9" fmla="*/ 94 h 321"/>
              <a:gd name="T10" fmla="*/ 0 w 433"/>
              <a:gd name="T11" fmla="*/ 317 h 321"/>
              <a:gd name="T12" fmla="*/ 259 w 433"/>
              <a:gd name="T13" fmla="*/ 321 h 321"/>
              <a:gd name="T14" fmla="*/ 259 w 433"/>
              <a:gd name="T15" fmla="*/ 321 h 321"/>
              <a:gd name="T16" fmla="*/ 335 w 433"/>
              <a:gd name="T17" fmla="*/ 302 h 321"/>
              <a:gd name="T18" fmla="*/ 153 w 433"/>
              <a:gd name="T19" fmla="*/ 232 h 321"/>
              <a:gd name="T20" fmla="*/ 202 w 433"/>
              <a:gd name="T21" fmla="*/ 62 h 321"/>
              <a:gd name="T22" fmla="*/ 371 w 433"/>
              <a:gd name="T23" fmla="*/ 111 h 321"/>
              <a:gd name="T24" fmla="*/ 323 w 433"/>
              <a:gd name="T25" fmla="*/ 280 h 321"/>
              <a:gd name="T26" fmla="*/ 153 w 433"/>
              <a:gd name="T27" fmla="*/ 232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3" h="321">
                <a:moveTo>
                  <a:pt x="335" y="302"/>
                </a:moveTo>
                <a:cubicBezTo>
                  <a:pt x="407" y="262"/>
                  <a:pt x="433" y="171"/>
                  <a:pt x="393" y="99"/>
                </a:cubicBezTo>
                <a:cubicBezTo>
                  <a:pt x="353" y="26"/>
                  <a:pt x="262" y="0"/>
                  <a:pt x="189" y="40"/>
                </a:cubicBezTo>
                <a:cubicBezTo>
                  <a:pt x="165" y="54"/>
                  <a:pt x="147" y="73"/>
                  <a:pt x="134" y="95"/>
                </a:cubicBezTo>
                <a:cubicBezTo>
                  <a:pt x="134" y="94"/>
                  <a:pt x="134" y="94"/>
                  <a:pt x="134" y="94"/>
                </a:cubicBezTo>
                <a:cubicBezTo>
                  <a:pt x="0" y="317"/>
                  <a:pt x="0" y="317"/>
                  <a:pt x="0" y="317"/>
                </a:cubicBezTo>
                <a:cubicBezTo>
                  <a:pt x="259" y="321"/>
                  <a:pt x="259" y="321"/>
                  <a:pt x="259" y="321"/>
                </a:cubicBezTo>
                <a:cubicBezTo>
                  <a:pt x="259" y="321"/>
                  <a:pt x="259" y="321"/>
                  <a:pt x="259" y="321"/>
                </a:cubicBezTo>
                <a:cubicBezTo>
                  <a:pt x="285" y="321"/>
                  <a:pt x="311" y="315"/>
                  <a:pt x="335" y="302"/>
                </a:cubicBezTo>
                <a:close/>
                <a:moveTo>
                  <a:pt x="153" y="232"/>
                </a:moveTo>
                <a:cubicBezTo>
                  <a:pt x="120" y="171"/>
                  <a:pt x="141" y="96"/>
                  <a:pt x="202" y="62"/>
                </a:cubicBezTo>
                <a:cubicBezTo>
                  <a:pt x="262" y="29"/>
                  <a:pt x="338" y="51"/>
                  <a:pt x="371" y="111"/>
                </a:cubicBezTo>
                <a:cubicBezTo>
                  <a:pt x="404" y="171"/>
                  <a:pt x="383" y="247"/>
                  <a:pt x="323" y="280"/>
                </a:cubicBezTo>
                <a:cubicBezTo>
                  <a:pt x="262" y="313"/>
                  <a:pt x="187" y="292"/>
                  <a:pt x="153" y="232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>
              <a:solidFill>
                <a:prstClr val="black"/>
              </a:solidFill>
            </a:endParaRPr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 rot="10800000">
            <a:off x="4660384" y="2932310"/>
            <a:ext cx="1477790" cy="1102178"/>
          </a:xfrm>
          <a:custGeom>
            <a:avLst/>
            <a:gdLst>
              <a:gd name="T0" fmla="*/ 246 w 430"/>
              <a:gd name="T1" fmla="*/ 41 h 321"/>
              <a:gd name="T2" fmla="*/ 41 w 430"/>
              <a:gd name="T3" fmla="*/ 96 h 321"/>
              <a:gd name="T4" fmla="*/ 96 w 430"/>
              <a:gd name="T5" fmla="*/ 300 h 321"/>
              <a:gd name="T6" fmla="*/ 171 w 430"/>
              <a:gd name="T7" fmla="*/ 320 h 321"/>
              <a:gd name="T8" fmla="*/ 171 w 430"/>
              <a:gd name="T9" fmla="*/ 321 h 321"/>
              <a:gd name="T10" fmla="*/ 430 w 430"/>
              <a:gd name="T11" fmla="*/ 321 h 321"/>
              <a:gd name="T12" fmla="*/ 301 w 430"/>
              <a:gd name="T13" fmla="*/ 97 h 321"/>
              <a:gd name="T14" fmla="*/ 301 w 430"/>
              <a:gd name="T15" fmla="*/ 97 h 321"/>
              <a:gd name="T16" fmla="*/ 246 w 430"/>
              <a:gd name="T17" fmla="*/ 41 h 321"/>
              <a:gd name="T18" fmla="*/ 279 w 430"/>
              <a:gd name="T19" fmla="*/ 233 h 321"/>
              <a:gd name="T20" fmla="*/ 108 w 430"/>
              <a:gd name="T21" fmla="*/ 278 h 321"/>
              <a:gd name="T22" fmla="*/ 63 w 430"/>
              <a:gd name="T23" fmla="*/ 108 h 321"/>
              <a:gd name="T24" fmla="*/ 233 w 430"/>
              <a:gd name="T25" fmla="*/ 63 h 321"/>
              <a:gd name="T26" fmla="*/ 279 w 430"/>
              <a:gd name="T27" fmla="*/ 233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321">
                <a:moveTo>
                  <a:pt x="246" y="41"/>
                </a:moveTo>
                <a:cubicBezTo>
                  <a:pt x="174" y="0"/>
                  <a:pt x="83" y="24"/>
                  <a:pt x="41" y="96"/>
                </a:cubicBezTo>
                <a:cubicBezTo>
                  <a:pt x="0" y="167"/>
                  <a:pt x="24" y="259"/>
                  <a:pt x="96" y="300"/>
                </a:cubicBezTo>
                <a:cubicBezTo>
                  <a:pt x="119" y="314"/>
                  <a:pt x="145" y="320"/>
                  <a:pt x="171" y="320"/>
                </a:cubicBezTo>
                <a:cubicBezTo>
                  <a:pt x="171" y="321"/>
                  <a:pt x="171" y="321"/>
                  <a:pt x="171" y="321"/>
                </a:cubicBezTo>
                <a:cubicBezTo>
                  <a:pt x="430" y="321"/>
                  <a:pt x="430" y="321"/>
                  <a:pt x="430" y="321"/>
                </a:cubicBezTo>
                <a:cubicBezTo>
                  <a:pt x="301" y="97"/>
                  <a:pt x="301" y="97"/>
                  <a:pt x="301" y="97"/>
                </a:cubicBezTo>
                <a:cubicBezTo>
                  <a:pt x="301" y="97"/>
                  <a:pt x="301" y="97"/>
                  <a:pt x="301" y="97"/>
                </a:cubicBezTo>
                <a:cubicBezTo>
                  <a:pt x="288" y="74"/>
                  <a:pt x="270" y="55"/>
                  <a:pt x="246" y="41"/>
                </a:cubicBezTo>
                <a:close/>
                <a:moveTo>
                  <a:pt x="279" y="233"/>
                </a:moveTo>
                <a:cubicBezTo>
                  <a:pt x="244" y="293"/>
                  <a:pt x="168" y="313"/>
                  <a:pt x="108" y="278"/>
                </a:cubicBezTo>
                <a:cubicBezTo>
                  <a:pt x="49" y="244"/>
                  <a:pt x="29" y="168"/>
                  <a:pt x="63" y="108"/>
                </a:cubicBezTo>
                <a:cubicBezTo>
                  <a:pt x="98" y="49"/>
                  <a:pt x="174" y="29"/>
                  <a:pt x="233" y="63"/>
                </a:cubicBezTo>
                <a:cubicBezTo>
                  <a:pt x="293" y="98"/>
                  <a:pt x="313" y="174"/>
                  <a:pt x="279" y="23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050">
              <a:solidFill>
                <a:prstClr val="black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67916" y="1013966"/>
            <a:ext cx="2442743" cy="1675674"/>
            <a:chOff x="838200" y="1352655"/>
            <a:chExt cx="3256990" cy="2234231"/>
          </a:xfrm>
        </p:grpSpPr>
        <p:sp>
          <p:nvSpPr>
            <p:cNvPr id="32" name="TextBox 31"/>
            <p:cNvSpPr txBox="1"/>
            <p:nvPr/>
          </p:nvSpPr>
          <p:spPr>
            <a:xfrm>
              <a:off x="838200" y="1352655"/>
              <a:ext cx="75918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000" b="1" dirty="0">
                  <a:solidFill>
                    <a:srgbClr val="E92663"/>
                  </a:solidFill>
                  <a:latin typeface="Roboto"/>
                </a:rPr>
                <a:t>01</a:t>
              </a:r>
              <a:endParaRPr lang="en-US" sz="3000" b="1" dirty="0">
                <a:solidFill>
                  <a:srgbClr val="E92663"/>
                </a:solidFill>
                <a:latin typeface="Montserrat" panose="020B060402020202020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8200" y="1880368"/>
              <a:ext cx="1041310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rgbClr val="E92663"/>
                  </a:solidFill>
                  <a:latin typeface="Montserrat" panose="020B0604020202020204" charset="0"/>
                </a:rPr>
                <a:t>Reliability</a:t>
              </a:r>
              <a:endParaRPr lang="en-US" sz="1200" b="1" dirty="0">
                <a:solidFill>
                  <a:srgbClr val="E92663"/>
                </a:solidFill>
                <a:latin typeface="Montserrat" panose="020B060402020202020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4457" y="2171115"/>
              <a:ext cx="3250733" cy="1415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Montserrat" panose="020B0604020202020204" charset="0"/>
                  <a:cs typeface="Times New Roman" panose="02020603050405020304" pitchFamily="18" charset="0"/>
                </a:rPr>
                <a:t>There is at least 99.9% of user command that will be successfully sent to the robot. </a:t>
              </a:r>
            </a:p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Montserrat" panose="020B0604020202020204" charset="0"/>
                  <a:cs typeface="Times New Roman" panose="02020603050405020304" pitchFamily="18" charset="0"/>
                </a:rPr>
                <a:t>Balancing accuracy of PID algorithms is at least 99% when it does not receive any external disturbance.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7916" y="3307916"/>
            <a:ext cx="2645258" cy="1352508"/>
            <a:chOff x="838200" y="2974982"/>
            <a:chExt cx="3527010" cy="1803344"/>
          </a:xfrm>
        </p:grpSpPr>
        <p:sp>
          <p:nvSpPr>
            <p:cNvPr id="36" name="TextBox 35"/>
            <p:cNvSpPr txBox="1"/>
            <p:nvPr/>
          </p:nvSpPr>
          <p:spPr>
            <a:xfrm>
              <a:off x="838200" y="2974982"/>
              <a:ext cx="75918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000" b="1" dirty="0">
                  <a:solidFill>
                    <a:srgbClr val="642AD4"/>
                  </a:solidFill>
                  <a:latin typeface="Roboto"/>
                </a:rPr>
                <a:t>02</a:t>
              </a:r>
              <a:endParaRPr lang="en-US" sz="3000" b="1" dirty="0">
                <a:solidFill>
                  <a:srgbClr val="642AD4"/>
                </a:solidFill>
                <a:latin typeface="Montserrat" panose="020B060402020202020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38200" y="3502695"/>
              <a:ext cx="1141766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rgbClr val="642AD4"/>
                  </a:solidFill>
                  <a:latin typeface="Montserrat" panose="020B0604020202020204" charset="0"/>
                </a:rPr>
                <a:t>Availability</a:t>
              </a:r>
              <a:endParaRPr lang="en-US" sz="1200" b="1" dirty="0">
                <a:solidFill>
                  <a:srgbClr val="642AD4"/>
                </a:solidFill>
                <a:latin typeface="Montserrat" panose="020B060402020202020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44459" y="3793441"/>
              <a:ext cx="352075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Montserrat" panose="020B0604020202020204" charset="0"/>
                  <a:cs typeface="Times New Roman" panose="02020603050405020304" pitchFamily="18" charset="0"/>
                </a:rPr>
                <a:t>User can operate the robot successfully using two wheeled inverted balancing robot monitor whenever the robot is on and available to connect through Bluetooth.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11066" y="1015915"/>
            <a:ext cx="2440178" cy="1707144"/>
            <a:chOff x="8070660" y="1352655"/>
            <a:chExt cx="3253571" cy="2276192"/>
          </a:xfrm>
        </p:grpSpPr>
        <p:sp>
          <p:nvSpPr>
            <p:cNvPr id="44" name="TextBox 43"/>
            <p:cNvSpPr txBox="1"/>
            <p:nvPr/>
          </p:nvSpPr>
          <p:spPr>
            <a:xfrm>
              <a:off x="10565048" y="1352655"/>
              <a:ext cx="75918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vi-VN" sz="3000" b="1" dirty="0">
                  <a:solidFill>
                    <a:srgbClr val="139F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oboto"/>
                </a:rPr>
                <a:t>0</a:t>
              </a:r>
              <a:r>
                <a:rPr lang="en-US" sz="3000" b="1" dirty="0">
                  <a:solidFill>
                    <a:srgbClr val="139FE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</a:rPr>
                <a:t>3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9880403" y="1880368"/>
              <a:ext cx="144099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50" b="1" dirty="0">
                  <a:solidFill>
                    <a:srgbClr val="139FEB"/>
                  </a:solidFill>
                  <a:latin typeface="Montserrat" panose="020B0604020202020204" charset="0"/>
                </a:rPr>
                <a:t>Maintainability</a:t>
              </a:r>
              <a:endParaRPr lang="en-US" sz="1200" b="1" dirty="0">
                <a:solidFill>
                  <a:srgbClr val="139FEB"/>
                </a:solidFill>
                <a:latin typeface="Montserrat" panose="020B060402020202020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70660" y="2213075"/>
              <a:ext cx="325073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 algn="just">
                <a:buFont typeface="Arial" panose="020B0604020202020204" pitchFamily="34" charset="0"/>
                <a:buChar char="•"/>
              </a:pPr>
              <a:r>
                <a:rPr lang="en-US" sz="1050" dirty="0" smtClean="0">
                  <a:solidFill>
                    <a:schemeClr val="tx1"/>
                  </a:solidFill>
                  <a:latin typeface="Montserrat" panose="020B0604020202020204" charset="0"/>
                  <a:cs typeface="Times New Roman" panose="02020603050405020304" pitchFamily="18" charset="0"/>
                </a:rPr>
                <a:t>Flexible </a:t>
              </a:r>
              <a:r>
                <a:rPr lang="en-US" sz="1050" dirty="0">
                  <a:solidFill>
                    <a:schemeClr val="tx1"/>
                  </a:solidFill>
                  <a:latin typeface="Montserrat" panose="020B0604020202020204" charset="0"/>
                  <a:cs typeface="Times New Roman" panose="02020603050405020304" pitchFamily="18" charset="0"/>
                </a:rPr>
                <a:t>mechanical designing to make it easy to replace any robot components. </a:t>
              </a:r>
            </a:p>
            <a:p>
              <a:pPr marL="214313" indent="-214313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Montserrat" panose="020B0604020202020204" charset="0"/>
                  <a:cs typeface="Times New Roman" panose="02020603050405020304" pitchFamily="18" charset="0"/>
                </a:rPr>
                <a:t>The hardware components are all available, and easy to purchase in Viet Nam.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978613" y="3307916"/>
            <a:ext cx="2670503" cy="1384957"/>
            <a:chOff x="7812272" y="4653327"/>
            <a:chExt cx="3560670" cy="1846609"/>
          </a:xfrm>
        </p:grpSpPr>
        <p:sp>
          <p:nvSpPr>
            <p:cNvPr id="52" name="TextBox 51"/>
            <p:cNvSpPr txBox="1"/>
            <p:nvPr/>
          </p:nvSpPr>
          <p:spPr>
            <a:xfrm>
              <a:off x="10565047" y="4653327"/>
              <a:ext cx="75918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vi-VN" sz="3000" b="1" dirty="0">
                  <a:solidFill>
                    <a:srgbClr val="00B150"/>
                  </a:solidFill>
                  <a:latin typeface="Roboto"/>
                </a:rPr>
                <a:t>0</a:t>
              </a:r>
              <a:r>
                <a:rPr lang="en-US" sz="3000" b="1" dirty="0">
                  <a:solidFill>
                    <a:srgbClr val="00B150"/>
                  </a:solidFill>
                  <a:latin typeface="Montserrat" panose="020B0604020202020204" charset="0"/>
                </a:rPr>
                <a:t>4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081313" y="5181040"/>
              <a:ext cx="124008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050" b="1" dirty="0">
                  <a:solidFill>
                    <a:srgbClr val="00B150"/>
                  </a:solidFill>
                  <a:latin typeface="Montserrat" panose="020B0604020202020204" charset="0"/>
                </a:rPr>
                <a:t>Performance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812272" y="5515051"/>
              <a:ext cx="3560670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Montserrat" panose="020B0604020202020204" charset="0"/>
                  <a:cs typeface="Times New Roman" panose="02020603050405020304" pitchFamily="18" charset="0"/>
                </a:rPr>
                <a:t>Robot has to response one user command in less than 0.5 second. </a:t>
              </a:r>
            </a:p>
            <a:p>
              <a:pPr marL="128588" indent="-128588" algn="just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/>
                  </a:solidFill>
                  <a:latin typeface="Montserrat" panose="020B0604020202020204" charset="0"/>
                  <a:cs typeface="Times New Roman" panose="02020603050405020304" pitchFamily="18" charset="0"/>
                </a:rPr>
                <a:t>Robot has to reach balance state in less than 3 seconds after it received an external force. 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34" y="1515720"/>
            <a:ext cx="696804" cy="6228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506" y="3152953"/>
            <a:ext cx="591149" cy="5937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82" y="3692115"/>
            <a:ext cx="476781" cy="5645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321" y="2069288"/>
            <a:ext cx="549800" cy="55895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321" y="3138529"/>
            <a:ext cx="549800" cy="5498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0401" y="349994"/>
            <a:ext cx="4021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smtClean="0">
                <a:solidFill>
                  <a:srgbClr val="03A9F4"/>
                </a:solidFill>
                <a:latin typeface="Montserrat" panose="020B0604020202020204" charset="0"/>
              </a:rPr>
              <a:t>Non-Functional</a:t>
            </a:r>
            <a:r>
              <a:rPr lang="en-US" dirty="0" smtClean="0">
                <a:solidFill>
                  <a:srgbClr val="03A9F4"/>
                </a:solidFill>
                <a:latin typeface="Montserrat" panose="020B0604020202020204" charset="0"/>
              </a:rPr>
              <a:t> </a:t>
            </a:r>
            <a:r>
              <a:rPr lang="en-US" sz="1800" dirty="0" smtClean="0">
                <a:solidFill>
                  <a:srgbClr val="03A9F4"/>
                </a:solidFill>
                <a:latin typeface="Montserrat" panose="020B0604020202020204" charset="0"/>
              </a:rPr>
              <a:t>Requirement</a:t>
            </a:r>
            <a:endParaRPr lang="en-US" sz="1800" dirty="0">
              <a:solidFill>
                <a:srgbClr val="03A9F4"/>
              </a:solidFill>
              <a:latin typeface="Montserrat" panose="020B060402020202020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0401" y="119162"/>
            <a:ext cx="55903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E926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2.4</a:t>
            </a:r>
            <a:r>
              <a:rPr lang="en-US" sz="2400" b="1" dirty="0" smtClean="0">
                <a:solidFill>
                  <a:srgbClr val="E926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Requirement Specification</a:t>
            </a:r>
            <a:endParaRPr lang="en-US" sz="2400" b="1" dirty="0">
              <a:solidFill>
                <a:srgbClr val="E926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634284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401" y="119162"/>
            <a:ext cx="5323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926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Overview Amazing Bike System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69" y="1221283"/>
            <a:ext cx="4350976" cy="3642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9" y="1221283"/>
            <a:ext cx="4163209" cy="3642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101925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00B0F0"/>
                </a:solidFill>
              </a:rPr>
              <a:t>3</a:t>
            </a:r>
            <a:r>
              <a:rPr lang="en" sz="7200" dirty="0" smtClean="0">
                <a:solidFill>
                  <a:srgbClr val="00B0F0"/>
                </a:solidFill>
              </a:rPr>
              <a:t>.</a:t>
            </a:r>
            <a:endParaRPr lang="en" sz="7200" dirty="0">
              <a:solidFill>
                <a:srgbClr val="00B0F0"/>
              </a:solidFill>
            </a:endParaRPr>
          </a:p>
          <a:p>
            <a:pPr lvl="0"/>
            <a:r>
              <a:rPr lang="en-US" sz="2000" dirty="0" smtClean="0">
                <a:solidFill>
                  <a:srgbClr val="00B0F0"/>
                </a:solidFill>
              </a:rPr>
              <a:t>Research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00B0F0"/>
                </a:solidFill>
              </a:rPr>
              <a:t>Study</a:t>
            </a:r>
            <a:endParaRPr lang="en" sz="2000" dirty="0">
              <a:solidFill>
                <a:srgbClr val="00B0F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78176" y="936320"/>
            <a:ext cx="2481903" cy="554483"/>
            <a:chOff x="949124" y="1354238"/>
            <a:chExt cx="2072360" cy="462987"/>
          </a:xfrm>
        </p:grpSpPr>
        <p:sp>
          <p:nvSpPr>
            <p:cNvPr id="4" name="Oval 3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Roboto Black" charset="0"/>
                  <a:ea typeface="Roboto Black" charset="0"/>
                  <a:cs typeface="Roboto Black" charset="0"/>
                </a:rPr>
                <a:t>3</a:t>
              </a:r>
              <a:r>
                <a:rPr lang="en-US" sz="1100" b="1" dirty="0" smtClean="0">
                  <a:latin typeface="Roboto Black" charset="0"/>
                  <a:ea typeface="Roboto Black" charset="0"/>
                  <a:cs typeface="Roboto Black" charset="0"/>
                </a:rPr>
                <a:t>.1</a:t>
              </a:r>
              <a:endParaRPr lang="en-US" sz="11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23686" y="1418687"/>
              <a:ext cx="1597798" cy="334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Physical</a:t>
              </a:r>
              <a:r>
                <a:rPr lang="en-US" sz="2000" dirty="0" smtClean="0">
                  <a:solidFill>
                    <a:schemeClr val="bg1"/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Theory</a:t>
              </a:r>
              <a:endParaRPr lang="en-US" dirty="0">
                <a:solidFill>
                  <a:schemeClr val="bg1"/>
                </a:solidFill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111212" y="2315812"/>
            <a:ext cx="1215532" cy="554483"/>
            <a:chOff x="949124" y="1354238"/>
            <a:chExt cx="1014955" cy="462987"/>
          </a:xfrm>
        </p:grpSpPr>
        <p:sp>
          <p:nvSpPr>
            <p:cNvPr id="7" name="Oval 6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Roboto Black" charset="0"/>
                  <a:ea typeface="Roboto Black" charset="0"/>
                  <a:cs typeface="Roboto Black" charset="0"/>
                </a:rPr>
                <a:t>3</a:t>
              </a:r>
              <a:r>
                <a:rPr lang="en-US" sz="1100" b="1" dirty="0" smtClean="0">
                  <a:latin typeface="Roboto Black" charset="0"/>
                  <a:ea typeface="Roboto Black" charset="0"/>
                  <a:cs typeface="Roboto Black" charset="0"/>
                </a:rPr>
                <a:t>.2</a:t>
              </a:r>
              <a:endParaRPr lang="en-US" sz="11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23686" y="1444387"/>
              <a:ext cx="540393" cy="282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PID</a:t>
              </a:r>
              <a:endParaRPr lang="en-US" dirty="0">
                <a:solidFill>
                  <a:schemeClr val="bg1"/>
                </a:solidFill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34806" y="3664529"/>
            <a:ext cx="3858976" cy="554483"/>
            <a:chOff x="949124" y="1354238"/>
            <a:chExt cx="3222210" cy="462987"/>
          </a:xfrm>
        </p:grpSpPr>
        <p:sp>
          <p:nvSpPr>
            <p:cNvPr id="10" name="Oval 9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Roboto Black" charset="0"/>
                  <a:ea typeface="Roboto Black" charset="0"/>
                  <a:cs typeface="Roboto Black" charset="0"/>
                </a:rPr>
                <a:t>3</a:t>
              </a:r>
              <a:r>
                <a:rPr lang="en-US" sz="1100" b="1" dirty="0" smtClean="0">
                  <a:latin typeface="Roboto Black" charset="0"/>
                  <a:ea typeface="Roboto Black" charset="0"/>
                  <a:cs typeface="Roboto Black" charset="0"/>
                </a:rPr>
                <a:t>.3</a:t>
              </a:r>
              <a:endParaRPr lang="en-US" sz="11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75580" y="1444387"/>
              <a:ext cx="2795754" cy="282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Modules and Communication</a:t>
              </a:r>
              <a:endParaRPr lang="en-US" dirty="0">
                <a:solidFill>
                  <a:schemeClr val="bg1"/>
                </a:solidFill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5558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170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3.1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Physical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Theory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13" name="Shape 310"/>
          <p:cNvSpPr txBox="1">
            <a:spLocks noGrp="1"/>
          </p:cNvSpPr>
          <p:nvPr>
            <p:ph type="title"/>
          </p:nvPr>
        </p:nvSpPr>
        <p:spPr>
          <a:xfrm>
            <a:off x="152504" y="3657600"/>
            <a:ext cx="2081541" cy="11216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1800" dirty="0"/>
              <a:t>Robot’s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149FEB"/>
                </a:solidFill>
              </a:rPr>
              <a:t>Self </a:t>
            </a:r>
            <a:r>
              <a:rPr lang="en-US" sz="1800" dirty="0">
                <a:solidFill>
                  <a:srgbClr val="149FEB"/>
                </a:solidFill>
              </a:rPr>
              <a:t>Balance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Theory</a:t>
            </a:r>
            <a:endParaRPr lang="en-US" sz="18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574655" y="4333646"/>
            <a:ext cx="484632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09113" y="529742"/>
            <a:ext cx="0" cy="3803904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002328" y="838218"/>
            <a:ext cx="1461734" cy="3132605"/>
          </a:xfrm>
          <a:prstGeom prst="line">
            <a:avLst/>
          </a:prstGeom>
          <a:ln w="127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816336" y="2222426"/>
            <a:ext cx="0" cy="94129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816336" y="2221620"/>
            <a:ext cx="358103" cy="1664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458232" y="2220813"/>
            <a:ext cx="358104" cy="7764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506044">
            <a:off x="5642394" y="3614381"/>
            <a:ext cx="718457" cy="71845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001622" y="3970823"/>
            <a:ext cx="132955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001622" y="3970823"/>
            <a:ext cx="1104336" cy="51324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008602" y="3457576"/>
            <a:ext cx="236704" cy="5132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765599" y="2855841"/>
                <a:ext cx="349326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599" y="2855841"/>
                <a:ext cx="349326" cy="333938"/>
              </a:xfrm>
              <a:prstGeom prst="rect">
                <a:avLst/>
              </a:prstGeom>
              <a:blipFill>
                <a:blip r:embed="rId3"/>
                <a:stretch>
                  <a:fillRect t="-9091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947889" y="3600787"/>
                <a:ext cx="280205" cy="241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889" y="3600787"/>
                <a:ext cx="280205" cy="241605"/>
              </a:xfrm>
              <a:prstGeom prst="rect">
                <a:avLst/>
              </a:prstGeom>
              <a:blipFill>
                <a:blip r:embed="rId4"/>
                <a:stretch>
                  <a:fillRect l="-13043" r="-217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nector 55"/>
          <p:cNvSpPr/>
          <p:nvPr/>
        </p:nvSpPr>
        <p:spPr>
          <a:xfrm>
            <a:off x="6778628" y="2170393"/>
            <a:ext cx="92319" cy="92319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541161" y="4445730"/>
                <a:ext cx="326693" cy="259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161" y="4445730"/>
                <a:ext cx="326693" cy="259430"/>
              </a:xfrm>
              <a:prstGeom prst="rect">
                <a:avLst/>
              </a:prstGeom>
              <a:blipFill>
                <a:blip r:embed="rId5"/>
                <a:stretch>
                  <a:fillRect l="-11111" r="-12963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055057" y="2002341"/>
                <a:ext cx="219612" cy="241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057" y="2002341"/>
                <a:ext cx="219612" cy="241605"/>
              </a:xfrm>
              <a:prstGeom prst="rect">
                <a:avLst/>
              </a:prstGeom>
              <a:blipFill>
                <a:blip r:embed="rId6"/>
                <a:stretch>
                  <a:fillRect l="-16667" r="-277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6001622" y="2926417"/>
            <a:ext cx="0" cy="10623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918673" y="2834010"/>
                <a:ext cx="370165" cy="333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673" y="2834010"/>
                <a:ext cx="370165" cy="333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90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5"/>
          <p:cNvSpPr txBox="1">
            <a:spLocks/>
          </p:cNvSpPr>
          <p:nvPr/>
        </p:nvSpPr>
        <p:spPr>
          <a:xfrm>
            <a:off x="7443955" y="0"/>
            <a:ext cx="1700045" cy="803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B7B7B7"/>
              </a:buClr>
              <a:buSzPct val="100000"/>
              <a:buFont typeface="Montserrat"/>
              <a:defRPr sz="36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u="sng" dirty="0">
                <a:solidFill>
                  <a:schemeClr val="bg1"/>
                </a:solidFill>
              </a:rPr>
              <a:t>Team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0657" y="803757"/>
            <a:ext cx="4488343" cy="1652155"/>
            <a:chOff x="236057" y="520699"/>
            <a:chExt cx="4488343" cy="16521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057" y="520699"/>
              <a:ext cx="1652155" cy="165215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Shape 124"/>
            <p:cNvSpPr txBox="1">
              <a:spLocks/>
            </p:cNvSpPr>
            <p:nvPr/>
          </p:nvSpPr>
          <p:spPr>
            <a:xfrm>
              <a:off x="2130137" y="1282603"/>
              <a:ext cx="2594263" cy="39844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>
                <a:spcBef>
                  <a:spcPts val="0"/>
                </a:spcBef>
                <a:buFont typeface="Karla"/>
                <a:buNone/>
              </a:pPr>
              <a:r>
                <a:rPr lang="en" dirty="0" smtClean="0">
                  <a:ln w="0"/>
                  <a:solidFill>
                    <a:schemeClr val="tx1"/>
                  </a:solidFill>
                  <a:latin typeface="Roboto" pitchFamily="2" charset="0"/>
                  <a:ea typeface="Roboto" pitchFamily="2" charset="0"/>
                </a:rPr>
                <a:t>MR. HOANG XUAN SON</a:t>
              </a:r>
              <a:endParaRPr lang="en" dirty="0">
                <a:ln w="0"/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6" name="Shape 124"/>
            <p:cNvSpPr txBox="1">
              <a:spLocks/>
            </p:cNvSpPr>
            <p:nvPr/>
          </p:nvSpPr>
          <p:spPr>
            <a:xfrm>
              <a:off x="2130137" y="947017"/>
              <a:ext cx="2286000" cy="3688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>
                <a:spcBef>
                  <a:spcPts val="0"/>
                </a:spcBef>
                <a:buFont typeface="Karla"/>
                <a:buNone/>
              </a:pPr>
              <a:r>
                <a:rPr lang="en" dirty="0" smtClean="0">
                  <a:solidFill>
                    <a:srgbClr val="03A9F4"/>
                  </a:solidFill>
                  <a:latin typeface="Montserrat" panose="020B0604020202020204" charset="0"/>
                  <a:ea typeface="Roboto" pitchFamily="2" charset="0"/>
                  <a:cs typeface="Arial" panose="020B0604020202020204" pitchFamily="34" charset="0"/>
                </a:rPr>
                <a:t>Supervisor</a:t>
              </a:r>
              <a:endParaRPr lang="en" dirty="0">
                <a:solidFill>
                  <a:srgbClr val="03A9F4"/>
                </a:solidFill>
                <a:latin typeface="Montserrat" panose="020B0604020202020204" charset="0"/>
                <a:ea typeface="Roboto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0657" y="2935340"/>
            <a:ext cx="7706522" cy="1891842"/>
            <a:chOff x="210657" y="3019160"/>
            <a:chExt cx="7706522" cy="18918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57" y="3022264"/>
              <a:ext cx="1275863" cy="12758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Shape 124"/>
            <p:cNvSpPr txBox="1">
              <a:spLocks/>
            </p:cNvSpPr>
            <p:nvPr/>
          </p:nvSpPr>
          <p:spPr>
            <a:xfrm>
              <a:off x="246995" y="4544354"/>
              <a:ext cx="1275863" cy="366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algn="ctr">
                <a:spcBef>
                  <a:spcPts val="0"/>
                </a:spcBef>
                <a:buFont typeface="Karla"/>
                <a:buNone/>
              </a:pPr>
              <a:r>
                <a:rPr lang="en" sz="1100" dirty="0" smtClean="0">
                  <a:ln w="0"/>
                  <a:solidFill>
                    <a:schemeClr val="tx1"/>
                  </a:solidFill>
                  <a:latin typeface="Roboto" pitchFamily="2" charset="0"/>
                  <a:ea typeface="Roboto" pitchFamily="2" charset="0"/>
                </a:rPr>
                <a:t>TRONG THINH</a:t>
              </a:r>
              <a:endParaRPr lang="en" sz="1100" dirty="0">
                <a:ln w="0"/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5" name="Shape 124"/>
            <p:cNvSpPr txBox="1">
              <a:spLocks/>
            </p:cNvSpPr>
            <p:nvPr/>
          </p:nvSpPr>
          <p:spPr>
            <a:xfrm>
              <a:off x="210658" y="4350701"/>
              <a:ext cx="1275862" cy="30880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algn="ctr">
                <a:spcBef>
                  <a:spcPts val="0"/>
                </a:spcBef>
                <a:buFont typeface="Karla"/>
                <a:buNone/>
              </a:pPr>
              <a:r>
                <a:rPr lang="en" sz="1100" dirty="0" smtClean="0">
                  <a:solidFill>
                    <a:srgbClr val="03A9F4"/>
                  </a:solidFill>
                  <a:latin typeface="Montserrat" panose="020B0604020202020204" charset="0"/>
                  <a:ea typeface="Roboto" pitchFamily="2" charset="0"/>
                  <a:cs typeface="Arial" panose="020B0604020202020204" pitchFamily="34" charset="0"/>
                </a:rPr>
                <a:t>Teamleader</a:t>
              </a:r>
              <a:endParaRPr lang="en" sz="1100" dirty="0">
                <a:solidFill>
                  <a:srgbClr val="03A9F4"/>
                </a:solidFill>
                <a:latin typeface="Montserrat" panose="020B0604020202020204" charset="0"/>
                <a:ea typeface="Roboto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767" y="3019160"/>
              <a:ext cx="1278967" cy="127896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Shape 124"/>
            <p:cNvSpPr txBox="1">
              <a:spLocks/>
            </p:cNvSpPr>
            <p:nvPr/>
          </p:nvSpPr>
          <p:spPr>
            <a:xfrm>
              <a:off x="4858574" y="4541250"/>
              <a:ext cx="1278968" cy="366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algn="ctr">
                <a:spcBef>
                  <a:spcPts val="0"/>
                </a:spcBef>
                <a:buFont typeface="Karla"/>
                <a:buNone/>
              </a:pPr>
              <a:r>
                <a:rPr lang="en" sz="1100" dirty="0" smtClean="0">
                  <a:ln w="0"/>
                  <a:solidFill>
                    <a:schemeClr val="tx1"/>
                  </a:solidFill>
                  <a:latin typeface="Roboto" pitchFamily="2" charset="0"/>
                  <a:ea typeface="Roboto" pitchFamily="2" charset="0"/>
                </a:rPr>
                <a:t>VIET SON</a:t>
              </a:r>
              <a:endParaRPr lang="en" sz="1100" dirty="0">
                <a:ln w="0"/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18" name="Shape 124"/>
            <p:cNvSpPr txBox="1">
              <a:spLocks/>
            </p:cNvSpPr>
            <p:nvPr/>
          </p:nvSpPr>
          <p:spPr>
            <a:xfrm>
              <a:off x="4861680" y="4347597"/>
              <a:ext cx="1275862" cy="30880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algn="ctr">
                <a:spcBef>
                  <a:spcPts val="0"/>
                </a:spcBef>
                <a:buFont typeface="Karla"/>
                <a:buNone/>
              </a:pPr>
              <a:r>
                <a:rPr lang="en" sz="1100" dirty="0" smtClean="0">
                  <a:solidFill>
                    <a:srgbClr val="03A9F4"/>
                  </a:solidFill>
                  <a:latin typeface="Montserrat" panose="020B0604020202020204" charset="0"/>
                  <a:ea typeface="Roboto" pitchFamily="2" charset="0"/>
                  <a:cs typeface="Arial" panose="020B0604020202020204" pitchFamily="34" charset="0"/>
                </a:rPr>
                <a:t>Developer</a:t>
              </a:r>
              <a:endParaRPr lang="en" sz="1100" dirty="0">
                <a:solidFill>
                  <a:srgbClr val="03A9F4"/>
                </a:solidFill>
                <a:latin typeface="Montserrat" panose="020B0604020202020204" charset="0"/>
                <a:ea typeface="Roboto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897" y="3019160"/>
              <a:ext cx="1278967" cy="127896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Shape 124"/>
            <p:cNvSpPr txBox="1">
              <a:spLocks/>
            </p:cNvSpPr>
            <p:nvPr/>
          </p:nvSpPr>
          <p:spPr>
            <a:xfrm>
              <a:off x="3290704" y="4541250"/>
              <a:ext cx="1278968" cy="366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algn="ctr">
                <a:spcBef>
                  <a:spcPts val="0"/>
                </a:spcBef>
                <a:buFont typeface="Karla"/>
                <a:buNone/>
              </a:pPr>
              <a:r>
                <a:rPr lang="en" sz="1100" dirty="0" smtClean="0">
                  <a:ln w="0"/>
                  <a:solidFill>
                    <a:schemeClr val="tx1"/>
                  </a:solidFill>
                  <a:latin typeface="Roboto" pitchFamily="2" charset="0"/>
                  <a:ea typeface="Roboto" pitchFamily="2" charset="0"/>
                </a:rPr>
                <a:t>TIEN TRUNG</a:t>
              </a:r>
              <a:endParaRPr lang="en" sz="1100" dirty="0">
                <a:ln w="0"/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3" name="Shape 124"/>
            <p:cNvSpPr txBox="1">
              <a:spLocks/>
            </p:cNvSpPr>
            <p:nvPr/>
          </p:nvSpPr>
          <p:spPr>
            <a:xfrm>
              <a:off x="3293810" y="4347597"/>
              <a:ext cx="1275862" cy="30880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>
                <a:buNone/>
              </a:pPr>
              <a:r>
                <a:rPr lang="en-US" sz="1100" dirty="0">
                  <a:solidFill>
                    <a:srgbClr val="03A9F4"/>
                  </a:solidFill>
                  <a:latin typeface="Montserrat" panose="020B0604020202020204" charset="0"/>
                  <a:ea typeface="Roboto" pitchFamily="2" charset="0"/>
                  <a:cs typeface="Arial" panose="020B0604020202020204" pitchFamily="34" charset="0"/>
                </a:rPr>
                <a:t>Technical Leader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3136" y="3019160"/>
              <a:ext cx="1278967" cy="127896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Shape 124"/>
            <p:cNvSpPr txBox="1">
              <a:spLocks/>
            </p:cNvSpPr>
            <p:nvPr/>
          </p:nvSpPr>
          <p:spPr>
            <a:xfrm>
              <a:off x="6369472" y="4541250"/>
              <a:ext cx="1547707" cy="366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algn="ctr">
                <a:spcBef>
                  <a:spcPts val="0"/>
                </a:spcBef>
                <a:buFont typeface="Karla"/>
                <a:buNone/>
              </a:pPr>
              <a:r>
                <a:rPr lang="en" sz="1100" dirty="0" smtClean="0">
                  <a:ln w="0"/>
                  <a:solidFill>
                    <a:schemeClr val="tx1"/>
                  </a:solidFill>
                  <a:latin typeface="Roboto" pitchFamily="2" charset="0"/>
                  <a:ea typeface="Roboto" pitchFamily="2" charset="0"/>
                </a:rPr>
                <a:t>QUANG </a:t>
              </a:r>
              <a:r>
                <a:rPr lang="en-US" sz="1100" dirty="0" smtClean="0">
                  <a:ln w="0"/>
                  <a:solidFill>
                    <a:schemeClr val="tx1"/>
                  </a:solidFill>
                  <a:latin typeface="Roboto" pitchFamily="2" charset="0"/>
                  <a:ea typeface="Roboto" pitchFamily="2" charset="0"/>
                </a:rPr>
                <a:t>QUYEN</a:t>
              </a:r>
              <a:endParaRPr lang="en" sz="1100" dirty="0">
                <a:ln w="0"/>
                <a:solidFill>
                  <a:schemeClr val="bg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29" name="Shape 124"/>
            <p:cNvSpPr txBox="1">
              <a:spLocks/>
            </p:cNvSpPr>
            <p:nvPr/>
          </p:nvSpPr>
          <p:spPr>
            <a:xfrm>
              <a:off x="6407638" y="4347597"/>
              <a:ext cx="1275862" cy="30880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algn="ctr">
                <a:spcBef>
                  <a:spcPts val="0"/>
                </a:spcBef>
                <a:buFont typeface="Karla"/>
                <a:buNone/>
              </a:pPr>
              <a:r>
                <a:rPr lang="en-US" sz="1100" dirty="0" smtClean="0">
                  <a:solidFill>
                    <a:srgbClr val="03A9F4"/>
                  </a:solidFill>
                  <a:latin typeface="Montserrat" panose="020B0604020202020204" charset="0"/>
                  <a:ea typeface="Roboto" pitchFamily="2" charset="0"/>
                  <a:cs typeface="Arial" panose="020B0604020202020204" pitchFamily="34" charset="0"/>
                </a:rPr>
                <a:t>Developer</a:t>
              </a:r>
              <a:endParaRPr lang="en" sz="1100" dirty="0">
                <a:solidFill>
                  <a:schemeClr val="bg1"/>
                </a:solidFill>
                <a:latin typeface="Montserrat" panose="020B0604020202020204" charset="0"/>
                <a:ea typeface="Roboto" pitchFamily="2" charset="0"/>
                <a:cs typeface="Arial" panose="020B0604020202020204" pitchFamily="34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153" y="3019160"/>
              <a:ext cx="1275863" cy="12758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1" name="Shape 124"/>
            <p:cNvSpPr txBox="1">
              <a:spLocks/>
            </p:cNvSpPr>
            <p:nvPr/>
          </p:nvSpPr>
          <p:spPr>
            <a:xfrm>
              <a:off x="1730961" y="4541250"/>
              <a:ext cx="1275863" cy="366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algn="ctr">
                <a:spcBef>
                  <a:spcPts val="0"/>
                </a:spcBef>
                <a:buFont typeface="Karla"/>
                <a:buNone/>
              </a:pPr>
              <a:r>
                <a:rPr lang="en" sz="1100" dirty="0" smtClean="0">
                  <a:ln w="0"/>
                  <a:solidFill>
                    <a:schemeClr val="tx1"/>
                  </a:solidFill>
                  <a:latin typeface="Roboto" pitchFamily="2" charset="0"/>
                  <a:ea typeface="Roboto" pitchFamily="2" charset="0"/>
                </a:rPr>
                <a:t>TRAN TUAN</a:t>
              </a:r>
              <a:endParaRPr lang="en" sz="1100" dirty="0">
                <a:ln w="0"/>
                <a:solidFill>
                  <a:schemeClr val="tx1"/>
                </a:solidFill>
                <a:latin typeface="Roboto" pitchFamily="2" charset="0"/>
                <a:ea typeface="Roboto" pitchFamily="2" charset="0"/>
              </a:endParaRPr>
            </a:p>
          </p:txBody>
        </p:sp>
        <p:sp>
          <p:nvSpPr>
            <p:cNvPr id="32" name="Shape 124"/>
            <p:cNvSpPr txBox="1">
              <a:spLocks/>
            </p:cNvSpPr>
            <p:nvPr/>
          </p:nvSpPr>
          <p:spPr>
            <a:xfrm>
              <a:off x="1694624" y="4347597"/>
              <a:ext cx="1275862" cy="30880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▸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Char char="▹"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999999"/>
                </a:buClr>
                <a:buSzPct val="100000"/>
                <a:buFont typeface="Karla"/>
                <a:buNone/>
                <a:defRPr sz="1600" b="0" i="0" u="none" strike="noStrike" cap="none">
                  <a:solidFill>
                    <a:srgbClr val="999999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algn="ctr">
                <a:spcBef>
                  <a:spcPts val="0"/>
                </a:spcBef>
                <a:buFont typeface="Karla"/>
                <a:buNone/>
              </a:pPr>
              <a:r>
                <a:rPr lang="en" sz="1100" dirty="0" smtClean="0">
                  <a:solidFill>
                    <a:srgbClr val="03A9F4"/>
                  </a:solidFill>
                  <a:latin typeface="Montserrat" panose="020B0604020202020204" charset="0"/>
                  <a:ea typeface="Roboto" pitchFamily="2" charset="0"/>
                  <a:cs typeface="Arial" panose="020B0604020202020204" pitchFamily="34" charset="0"/>
                </a:rPr>
                <a:t>QA Leader</a:t>
              </a:r>
              <a:endParaRPr lang="en" sz="1100" dirty="0">
                <a:solidFill>
                  <a:srgbClr val="03A9F4"/>
                </a:solidFill>
                <a:latin typeface="Montserrat" panose="020B0604020202020204" charset="0"/>
                <a:ea typeface="Roboto" pitchFamily="2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170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3.1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Physical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Theory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51" name="Shape 310"/>
          <p:cNvSpPr txBox="1">
            <a:spLocks noGrp="1"/>
          </p:cNvSpPr>
          <p:nvPr>
            <p:ph type="title"/>
          </p:nvPr>
        </p:nvSpPr>
        <p:spPr>
          <a:xfrm>
            <a:off x="152504" y="3657600"/>
            <a:ext cx="2081541" cy="11216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1800" dirty="0" smtClean="0"/>
              <a:t>Bicycle’s 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00B0F0"/>
                </a:solidFill>
              </a:rPr>
              <a:t>Self </a:t>
            </a:r>
            <a:r>
              <a:rPr lang="en-US" sz="1800" dirty="0">
                <a:solidFill>
                  <a:srgbClr val="00B0F0"/>
                </a:solidFill>
              </a:rPr>
              <a:t>Balance </a:t>
            </a:r>
            <a:r>
              <a:rPr lang="en-US" sz="1800" dirty="0" smtClean="0">
                <a:solidFill>
                  <a:srgbClr val="00B0F0"/>
                </a:solidFill>
              </a:rPr>
              <a:t/>
            </a:r>
            <a:br>
              <a:rPr lang="en-US" sz="1800" dirty="0" smtClean="0">
                <a:solidFill>
                  <a:srgbClr val="00B0F0"/>
                </a:solidFill>
              </a:rPr>
            </a:br>
            <a:r>
              <a:rPr lang="en-US" sz="1800" dirty="0" smtClean="0"/>
              <a:t>Theory</a:t>
            </a:r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2636517" y="616052"/>
            <a:ext cx="2474325" cy="3602358"/>
            <a:chOff x="2653393" y="661112"/>
            <a:chExt cx="2613313" cy="380471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53393" y="4465823"/>
              <a:ext cx="261331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99136" y="661112"/>
              <a:ext cx="0" cy="3803904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504537" y="970395"/>
              <a:ext cx="1630658" cy="3494621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487469" y="2354603"/>
              <a:ext cx="0" cy="94129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487469" y="2353797"/>
              <a:ext cx="358103" cy="16643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4129365" y="2352990"/>
              <a:ext cx="358104" cy="77647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504537" y="3951768"/>
              <a:ext cx="236704" cy="51324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36732" y="2988018"/>
                  <a:ext cx="349326" cy="3339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6732" y="2988018"/>
                  <a:ext cx="349326" cy="33393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615" r="-1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Connector 15"/>
            <p:cNvSpPr/>
            <p:nvPr/>
          </p:nvSpPr>
          <p:spPr>
            <a:xfrm>
              <a:off x="4449761" y="2302570"/>
              <a:ext cx="92319" cy="92319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726190" y="2134518"/>
                  <a:ext cx="219612" cy="2416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190" y="2134518"/>
                  <a:ext cx="219612" cy="24160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000" r="-2857" b="-243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H="1" flipV="1">
              <a:off x="3659883" y="1964105"/>
              <a:ext cx="827586" cy="38462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3555786" y="1542146"/>
                  <a:ext cx="470963" cy="35548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𝑞𝑡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5786" y="1542146"/>
                  <a:ext cx="470963" cy="35548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72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5538374" y="908886"/>
            <a:ext cx="3471339" cy="3013689"/>
            <a:chOff x="5792407" y="637013"/>
            <a:chExt cx="2998640" cy="2603309"/>
          </a:xfrm>
        </p:grpSpPr>
        <p:grpSp>
          <p:nvGrpSpPr>
            <p:cNvPr id="18" name="Group 17"/>
            <p:cNvGrpSpPr/>
            <p:nvPr/>
          </p:nvGrpSpPr>
          <p:grpSpPr>
            <a:xfrm>
              <a:off x="5792407" y="1052592"/>
              <a:ext cx="2187730" cy="2187730"/>
              <a:chOff x="5783520" y="1735834"/>
              <a:chExt cx="3610098" cy="361009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783520" y="1735834"/>
                <a:ext cx="3610098" cy="3610098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onnector 19"/>
              <p:cNvSpPr/>
              <p:nvPr/>
            </p:nvSpPr>
            <p:spPr>
              <a:xfrm>
                <a:off x="7542410" y="3494724"/>
                <a:ext cx="92319" cy="92319"/>
              </a:xfrm>
              <a:prstGeom prst="flowChartConnector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Connector 20"/>
            <p:cNvSpPr/>
            <p:nvPr/>
          </p:nvSpPr>
          <p:spPr>
            <a:xfrm>
              <a:off x="7719403" y="1487914"/>
              <a:ext cx="207645" cy="207646"/>
            </a:xfrm>
            <a:prstGeom prst="flowChartConnecto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6895318" y="1009537"/>
              <a:ext cx="1895729" cy="1136919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7821439" y="1152281"/>
              <a:ext cx="736826" cy="44622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909086" y="637013"/>
                  <a:ext cx="586283" cy="2918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𝑞𝑡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bg-B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086" y="637013"/>
                  <a:ext cx="586283" cy="2918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929" r="-24107" b="-410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rot="16200000" flipV="1">
              <a:off x="7149554" y="913004"/>
              <a:ext cx="845455" cy="512011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403159" y="711812"/>
                  <a:ext cx="103454" cy="1459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159" y="711812"/>
                  <a:ext cx="103454" cy="14593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0" t="-42857" r="-105000" b="-3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7298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17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3.2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PID</a:t>
            </a:r>
            <a:endParaRPr 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13" name="Shape 310"/>
          <p:cNvSpPr txBox="1">
            <a:spLocks noGrp="1"/>
          </p:cNvSpPr>
          <p:nvPr>
            <p:ph type="title"/>
          </p:nvPr>
        </p:nvSpPr>
        <p:spPr>
          <a:xfrm>
            <a:off x="152504" y="3657600"/>
            <a:ext cx="2081541" cy="11216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1800" dirty="0" smtClean="0">
                <a:solidFill>
                  <a:srgbClr val="00B0F0"/>
                </a:solidFill>
              </a:rPr>
              <a:t>P</a:t>
            </a:r>
            <a:r>
              <a:rPr lang="en-US" sz="1800" dirty="0" smtClean="0"/>
              <a:t>roportional </a:t>
            </a:r>
            <a:r>
              <a:rPr lang="en-US" sz="1800" dirty="0">
                <a:solidFill>
                  <a:srgbClr val="00B0F0"/>
                </a:solidFill>
              </a:rPr>
              <a:t>I</a:t>
            </a:r>
            <a:r>
              <a:rPr lang="en-US" sz="1800" dirty="0"/>
              <a:t>ntegral </a:t>
            </a:r>
            <a:r>
              <a:rPr lang="en-US" sz="1800" dirty="0">
                <a:solidFill>
                  <a:srgbClr val="00B0F0"/>
                </a:solidFill>
              </a:rPr>
              <a:t>D</a:t>
            </a:r>
            <a:r>
              <a:rPr lang="en-US" sz="1800" dirty="0"/>
              <a:t>erivative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399" y="919995"/>
            <a:ext cx="6721601" cy="30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00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17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3.2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PID</a:t>
            </a:r>
            <a:endParaRPr 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13" name="Shape 310"/>
          <p:cNvSpPr txBox="1">
            <a:spLocks noGrp="1"/>
          </p:cNvSpPr>
          <p:nvPr>
            <p:ph type="title"/>
          </p:nvPr>
        </p:nvSpPr>
        <p:spPr>
          <a:xfrm>
            <a:off x="152504" y="3657600"/>
            <a:ext cx="2081541" cy="11216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1800" dirty="0"/>
              <a:t>Effects of varying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00B0F0"/>
                </a:solidFill>
              </a:rPr>
              <a:t>PID </a:t>
            </a:r>
            <a:r>
              <a:rPr lang="en-US" sz="1800" dirty="0">
                <a:solidFill>
                  <a:srgbClr val="00B0F0"/>
                </a:solidFill>
              </a:rPr>
              <a:t>parameters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28" y="468835"/>
            <a:ext cx="5390478" cy="4042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276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170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3.2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PID</a:t>
            </a:r>
            <a:endParaRPr 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13" name="Shape 310"/>
          <p:cNvSpPr txBox="1">
            <a:spLocks noGrp="1"/>
          </p:cNvSpPr>
          <p:nvPr>
            <p:ph type="title"/>
          </p:nvPr>
        </p:nvSpPr>
        <p:spPr>
          <a:xfrm>
            <a:off x="152504" y="3657600"/>
            <a:ext cx="2081541" cy="11216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Ziegler–Nichols</a:t>
            </a:r>
            <a:r>
              <a:rPr lang="en-US" sz="1800" dirty="0"/>
              <a:t> method</a:t>
            </a:r>
            <a:endParaRPr lang="en-US" sz="1800" dirty="0">
              <a:solidFill>
                <a:srgbClr val="00B0F0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69" y="1370316"/>
            <a:ext cx="5897880" cy="2103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6479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6DB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805191"/>
            <a:ext cx="1611339" cy="908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Bef>
                <a:spcPts val="200"/>
              </a:spcBef>
            </a:pPr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Arduino</a:t>
            </a:r>
            <a:r>
              <a:rPr lang="en-US" sz="2400" b="1" dirty="0">
                <a:solidFill>
                  <a:srgbClr val="673AB7"/>
                </a:solidFill>
                <a:latin typeface="Montserrat"/>
                <a:ea typeface="Montserrat"/>
                <a:cs typeface="Montserrat"/>
              </a:rPr>
              <a:t> </a:t>
            </a:r>
            <a:endParaRPr lang="en-US" sz="2400" b="1" dirty="0" smtClean="0">
              <a:solidFill>
                <a:srgbClr val="673AB7"/>
              </a:solidFill>
              <a:latin typeface="Montserrat"/>
              <a:ea typeface="Montserrat"/>
              <a:cs typeface="Montserrat"/>
            </a:endParaRPr>
          </a:p>
          <a:p>
            <a:pPr lvl="0">
              <a:lnSpc>
                <a:spcPct val="107000"/>
              </a:lnSpc>
              <a:spcBef>
                <a:spcPts val="200"/>
              </a:spcBef>
            </a:pPr>
            <a:r>
              <a:rPr lang="en-US" sz="2400" b="1" dirty="0" smtClean="0">
                <a:solidFill>
                  <a:srgbClr val="7846DB"/>
                </a:solidFill>
                <a:latin typeface="Montserrat"/>
                <a:ea typeface="Montserrat"/>
                <a:cs typeface="Montserrat"/>
              </a:rPr>
              <a:t>Mega 2560</a:t>
            </a:r>
            <a:endParaRPr lang="en-US" sz="2400" b="1" dirty="0">
              <a:solidFill>
                <a:srgbClr val="7846DB"/>
              </a:solidFill>
              <a:latin typeface="Calibri Light" panose="020F03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021128"/>
              </p:ext>
            </p:extLst>
          </p:nvPr>
        </p:nvGraphicFramePr>
        <p:xfrm>
          <a:off x="3333708" y="641031"/>
          <a:ext cx="5446610" cy="43050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3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3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Microcontroller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  <a:latin typeface="Montserrat" panose="020B0604020202020204" charset="0"/>
                          <a:hlinkClick r:id="rId3"/>
                        </a:rPr>
                        <a:t>ATmega2560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Operating Voltage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5V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Input Voltage (recommended)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7-12V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Input Voltage (limit)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6-20V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Digital I/O Pins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54 (of which 15 provide PWM output)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Analog Input Pins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16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DC Current per I/O Pin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20 mA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DC Current for 3.3V Pin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50 mA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9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Flash Memory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256 KB of which 8 KB used by bootloader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SRAM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8 KB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EEPROM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4 KB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Clock Speed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16 MHz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Length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101.52 mm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Width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53.3 mm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0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anose="020B0604020202020204" charset="0"/>
                        </a:rPr>
                        <a:t>Weight</a:t>
                      </a:r>
                      <a:endParaRPr lang="en-US" sz="100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anose="020B0604020202020204" charset="0"/>
                        </a:rPr>
                        <a:t>37 g</a:t>
                      </a:r>
                      <a:endParaRPr lang="en-US" sz="1000" dirty="0">
                        <a:effectLst/>
                        <a:latin typeface="Montserrat" panose="020B060402020202020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1871" marR="61871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641031"/>
            <a:ext cx="1819176" cy="316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66174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6DB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795225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7846DB"/>
                </a:solidFill>
                <a:latin typeface="Montserrat"/>
                <a:ea typeface="Montserrat"/>
                <a:cs typeface="Montserrat"/>
                <a:sym typeface="Montserrat"/>
              </a:rPr>
              <a:t>H-Bridge</a:t>
            </a:r>
            <a:endParaRPr lang="en-US" sz="2400" b="1" dirty="0">
              <a:solidFill>
                <a:srgbClr val="7846D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2" descr="H Bri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51" y="1375077"/>
            <a:ext cx="1739735" cy="200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770" y="736168"/>
            <a:ext cx="2546633" cy="30624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985" y="736168"/>
            <a:ext cx="2536242" cy="30590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09507" y="4256890"/>
            <a:ext cx="5726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Montserrat" panose="020B0604020202020204" charset="0"/>
              </a:rPr>
              <a:t>Operating </a:t>
            </a:r>
            <a:r>
              <a:rPr lang="en-US" i="1" dirty="0">
                <a:solidFill>
                  <a:schemeClr val="bg1"/>
                </a:solidFill>
                <a:latin typeface="Montserrat" panose="020B0604020202020204" charset="0"/>
              </a:rPr>
              <a:t>principle</a:t>
            </a:r>
          </a:p>
        </p:txBody>
      </p:sp>
    </p:spTree>
    <p:extLst>
      <p:ext uri="{BB962C8B-B14F-4D97-AF65-F5344CB8AC3E}">
        <p14:creationId xmlns:p14="http://schemas.microsoft.com/office/powerpoint/2010/main" val="125889071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45DC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25519"/>
            <a:ext cx="22878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Module </a:t>
            </a:r>
          </a:p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Control Engine </a:t>
            </a:r>
          </a:p>
          <a:p>
            <a:r>
              <a:rPr lang="en-US" sz="2400" b="1" dirty="0" smtClean="0">
                <a:solidFill>
                  <a:srgbClr val="7846DB"/>
                </a:solidFill>
                <a:latin typeface="Montserrat"/>
                <a:ea typeface="Montserrat"/>
                <a:cs typeface="Montserrat"/>
              </a:rPr>
              <a:t>L298</a:t>
            </a:r>
            <a:endParaRPr lang="en-US" sz="2400" b="1" dirty="0">
              <a:solidFill>
                <a:srgbClr val="7846D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0008">
            <a:off x="99487" y="1165520"/>
            <a:ext cx="2263479" cy="2263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0" y="711044"/>
            <a:ext cx="6096000" cy="20534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Driver: L298N integrated dual H-bridges.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Power supply: +5 V ~ +35 V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Peak output current per channel: 2A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Logic power output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Vss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: +5 V ~ +7 V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Logic current: 0 ~ 36ma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Max power: 20W(Temperature 75 </a:t>
            </a:r>
            <a:r>
              <a:rPr lang="en-US" sz="1600" dirty="0" err="1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Cesus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)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Working temperature: -25 ℃ ~ +130 ℃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0" y="2966248"/>
            <a:ext cx="6096000" cy="16579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ENA = 0: Motor doesn’t rotate with all inputs.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ENA = 1:</a:t>
            </a:r>
          </a:p>
          <a:p>
            <a:pPr marL="342900" lvl="6" indent="-342900" algn="just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INT1 = 1; INT2 = 0: Motor moves forward.</a:t>
            </a:r>
          </a:p>
          <a:p>
            <a:pPr marL="342900" lvl="6" indent="-342900" algn="just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INT1 = 0; INT2 = 1: Motor moves reverse.</a:t>
            </a:r>
          </a:p>
          <a:p>
            <a:pPr marL="342900" lvl="6" indent="-342900" algn="just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INT1 = INT2: Fast Motor stops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ENB similar with INT3, INT4</a:t>
            </a:r>
          </a:p>
        </p:txBody>
      </p:sp>
    </p:spTree>
    <p:extLst>
      <p:ext uri="{BB962C8B-B14F-4D97-AF65-F5344CB8AC3E}">
        <p14:creationId xmlns:p14="http://schemas.microsoft.com/office/powerpoint/2010/main" val="3928697775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6DB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63" y="3698833"/>
            <a:ext cx="22878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Module </a:t>
            </a:r>
            <a:endParaRPr lang="en-US" sz="2400" b="1" dirty="0" smtClean="0">
              <a:solidFill>
                <a:srgbClr val="B7B7B7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400" b="1" dirty="0" smtClean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Control </a:t>
            </a:r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Engine </a:t>
            </a:r>
            <a:endParaRPr lang="en-US" sz="2400" b="1" dirty="0" smtClean="0">
              <a:solidFill>
                <a:srgbClr val="B7B7B7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400" b="1" dirty="0" smtClean="0">
                <a:solidFill>
                  <a:srgbClr val="7846DB"/>
                </a:solidFill>
                <a:latin typeface="Montserrat"/>
                <a:ea typeface="Montserrat"/>
                <a:cs typeface="Montserrat"/>
              </a:rPr>
              <a:t>43A </a:t>
            </a:r>
            <a:r>
              <a:rPr lang="en-US" sz="2400" b="1" dirty="0">
                <a:solidFill>
                  <a:srgbClr val="7846DB"/>
                </a:solidFill>
                <a:latin typeface="Montserrat"/>
                <a:ea typeface="Montserrat"/>
                <a:cs typeface="Montserrat"/>
              </a:rPr>
              <a:t>BTS7960</a:t>
            </a:r>
            <a:endParaRPr lang="en-US" sz="2400" b="1" dirty="0">
              <a:solidFill>
                <a:srgbClr val="7846D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224"/>
            <a:ext cx="2209891" cy="2209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92205" y="579646"/>
            <a:ext cx="6051795" cy="4319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Double BTS7960 large current (43 A) H bridge driver.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5V isolate with MCU, and effectively protect MCU.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5V power indicator on board.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Voltage indication of motor driver output end.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Can solder heat sink.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Just need four lines from MCU to driver module (GND. 5V. PWM1. PWM2).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Isolation chip 5 V power supply (can share with MCU 5 V).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Able to reverse the motor forward, two PWM input frequency up to 25kHZ.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Two heat flow passing through an error signal output.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Isolated chip 5V power supply (can be shared with the MCU 5V), can also use the on-board 5V supply.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The supply voltage: 5.5V to 27V.</a:t>
            </a:r>
          </a:p>
        </p:txBody>
      </p:sp>
    </p:spTree>
    <p:extLst>
      <p:ext uri="{BB962C8B-B14F-4D97-AF65-F5344CB8AC3E}">
        <p14:creationId xmlns:p14="http://schemas.microsoft.com/office/powerpoint/2010/main" val="520459966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6DB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784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2897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Gear motors </a:t>
            </a:r>
            <a:endParaRPr lang="en-US" sz="2400" b="1" dirty="0" smtClean="0">
              <a:solidFill>
                <a:srgbClr val="B7B7B7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400" b="1" dirty="0" smtClean="0">
                <a:solidFill>
                  <a:srgbClr val="7846DB"/>
                </a:solidFill>
                <a:latin typeface="Montserrat"/>
                <a:ea typeface="Montserrat"/>
                <a:cs typeface="Montserrat"/>
              </a:rPr>
              <a:t>12V </a:t>
            </a:r>
            <a:r>
              <a:rPr lang="en-US" sz="2400" b="1" dirty="0">
                <a:solidFill>
                  <a:srgbClr val="7846DB"/>
                </a:solidFill>
                <a:latin typeface="Montserrat"/>
                <a:ea typeface="Montserrat"/>
                <a:cs typeface="Montserrat"/>
              </a:rPr>
              <a:t>116RPM </a:t>
            </a:r>
            <a:endParaRPr lang="en-US" sz="2400" b="1" dirty="0" smtClean="0">
              <a:solidFill>
                <a:srgbClr val="7846DB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400" b="1" dirty="0" smtClean="0">
                <a:solidFill>
                  <a:srgbClr val="7846DB"/>
                </a:solidFill>
                <a:latin typeface="Montserrat"/>
                <a:ea typeface="Montserrat"/>
                <a:cs typeface="Montserrat"/>
              </a:rPr>
              <a:t>GH-1632T</a:t>
            </a:r>
            <a:endParaRPr lang="en-US" sz="2400" b="1" dirty="0">
              <a:solidFill>
                <a:srgbClr val="7846D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246" y="1116044"/>
            <a:ext cx="2994503" cy="19943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91837" y="1542381"/>
            <a:ext cx="6096000" cy="21709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Output: 2W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Voltage: 12V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Field No Download: 70mA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Speed: 116RPM 12V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Speed over voltage: 5-&gt; 15V speed 48-&gt; 145RPM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Weight: 120 g</a:t>
            </a:r>
          </a:p>
        </p:txBody>
      </p:sp>
    </p:spTree>
    <p:extLst>
      <p:ext uri="{BB962C8B-B14F-4D97-AF65-F5344CB8AC3E}">
        <p14:creationId xmlns:p14="http://schemas.microsoft.com/office/powerpoint/2010/main" val="1316427909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5" y="739036"/>
            <a:ext cx="1723316" cy="2402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45028" y="3151993"/>
            <a:ext cx="251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Montserrat" panose="020B0604020202020204" charset="0"/>
              </a:rPr>
              <a:t>GY-521 breakout board</a:t>
            </a:r>
          </a:p>
        </p:txBody>
      </p:sp>
      <p:sp>
        <p:nvSpPr>
          <p:cNvPr id="4" name="Rectangle 3"/>
          <p:cNvSpPr/>
          <p:nvPr/>
        </p:nvSpPr>
        <p:spPr>
          <a:xfrm>
            <a:off x="-23704" y="3513631"/>
            <a:ext cx="16802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CFE7"/>
                </a:solidFill>
                <a:latin typeface="Montserrat"/>
                <a:ea typeface="Montserrat"/>
                <a:cs typeface="Montserrat"/>
                <a:sym typeface="Montserrat"/>
              </a:rPr>
              <a:t>MPU-6050</a:t>
            </a:r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Six-Axis </a:t>
            </a:r>
          </a:p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MEMS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9186" y="739036"/>
            <a:ext cx="42185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  <a:sym typeface="Karla"/>
              </a:rPr>
              <a:t> The world’s first MotionTracking devices designed for the low power, low cost, and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  <a:sym typeface="Karla"/>
              </a:rPr>
              <a:t>high-performance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  <a:sym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  <a:sym typeface="Karl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  <a:sym typeface="Karla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  <a:sym typeface="Karl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97" y="2968026"/>
            <a:ext cx="6025403" cy="12296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99186" y="2554918"/>
            <a:ext cx="152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  <a:sym typeface="Karla"/>
              </a:rPr>
              <a:t>It contains :</a:t>
            </a:r>
          </a:p>
        </p:txBody>
      </p:sp>
      <p:pic>
        <p:nvPicPr>
          <p:cNvPr id="2050" name="Picture 2" descr="http://www.invensense.com/wp-content/uploads/2015/01/rp-mpu-605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132" y="739036"/>
            <a:ext cx="1734919" cy="123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9121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65"/>
          <p:cNvSpPr txBox="1">
            <a:spLocks/>
          </p:cNvSpPr>
          <p:nvPr/>
        </p:nvSpPr>
        <p:spPr>
          <a:xfrm>
            <a:off x="7058025" y="0"/>
            <a:ext cx="2085975" cy="8037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B7B7B7"/>
              </a:buClr>
              <a:buSzPct val="100000"/>
              <a:buFont typeface="Montserrat"/>
              <a:defRPr sz="36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>
              <a:buClr>
                <a:srgbClr val="B7B7B7"/>
              </a:buClr>
              <a:buSzPct val="100000"/>
              <a:buFont typeface="Montserrat"/>
              <a:defRPr sz="30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u="sng" dirty="0" smtClean="0">
                <a:solidFill>
                  <a:schemeClr val="bg1"/>
                </a:solidFill>
              </a:rPr>
              <a:t>Contents</a:t>
            </a:r>
            <a:endParaRPr lang="en" sz="3200" u="sng" dirty="0">
              <a:solidFill>
                <a:schemeClr val="bg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754402" y="744964"/>
            <a:ext cx="1871971" cy="462987"/>
            <a:chOff x="949124" y="1354238"/>
            <a:chExt cx="1871971" cy="462987"/>
          </a:xfrm>
        </p:grpSpPr>
        <p:sp>
          <p:nvSpPr>
            <p:cNvPr id="50" name="Oval 49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FF82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latin typeface="Roboto Black" charset="0"/>
                  <a:ea typeface="Roboto Black" charset="0"/>
                  <a:cs typeface="Roboto Black" charset="0"/>
                </a:rPr>
                <a:t>1</a:t>
              </a:r>
              <a:endParaRPr lang="en-US" sz="24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04709" y="1434119"/>
              <a:ext cx="13163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Roboto Light" charset="0"/>
                  <a:cs typeface="Roboto Light" charset="0"/>
                </a:rPr>
                <a:t>Introduction</a:t>
              </a: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54402" y="1466300"/>
            <a:ext cx="3867710" cy="462987"/>
            <a:chOff x="949124" y="1354238"/>
            <a:chExt cx="3867710" cy="462987"/>
          </a:xfrm>
        </p:grpSpPr>
        <p:sp>
          <p:nvSpPr>
            <p:cNvPr id="53" name="Oval 52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E00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Roboto Black" charset="0"/>
                  <a:ea typeface="Roboto Black" charset="0"/>
                  <a:cs typeface="Roboto Black" charset="0"/>
                </a:rPr>
                <a:t>2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04709" y="1425813"/>
              <a:ext cx="3312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Roboto Light" charset="0"/>
                  <a:cs typeface="Roboto Light" charset="0"/>
                </a:rPr>
                <a:t>Project </a:t>
              </a:r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Roboto Light" charset="0"/>
                  <a:cs typeface="Roboto Light" charset="0"/>
                </a:rPr>
                <a:t>Implementation Overview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54402" y="3058215"/>
            <a:ext cx="2096551" cy="462987"/>
            <a:chOff x="949124" y="1354238"/>
            <a:chExt cx="2096551" cy="462987"/>
          </a:xfrm>
        </p:grpSpPr>
        <p:sp>
          <p:nvSpPr>
            <p:cNvPr id="56" name="Oval 55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642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Roboto Black" charset="0"/>
                  <a:ea typeface="Roboto Black" charset="0"/>
                  <a:cs typeface="Roboto Black" charset="0"/>
                </a:rPr>
                <a:t>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33723" y="1404556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Roboto Light" charset="0"/>
                  <a:cs typeface="Roboto Light" charset="0"/>
                </a:rPr>
                <a:t>Product Demo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54822" y="3870469"/>
            <a:ext cx="2717937" cy="462987"/>
            <a:chOff x="949124" y="1354238"/>
            <a:chExt cx="2717937" cy="462987"/>
          </a:xfrm>
        </p:grpSpPr>
        <p:sp>
          <p:nvSpPr>
            <p:cNvPr id="59" name="Oval 58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Roboto Black" charset="0"/>
                  <a:ea typeface="Roboto Black" charset="0"/>
                  <a:cs typeface="Roboto Black" charset="0"/>
                </a:rPr>
                <a:t>5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504289" y="1431842"/>
              <a:ext cx="2162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Roboto Light" charset="0"/>
                  <a:cs typeface="Roboto Light" charset="0"/>
                </a:rPr>
                <a:t>Question And Answer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54402" y="2233309"/>
            <a:ext cx="2579002" cy="462987"/>
            <a:chOff x="949124" y="1354238"/>
            <a:chExt cx="2579002" cy="462987"/>
          </a:xfrm>
        </p:grpSpPr>
        <p:sp>
          <p:nvSpPr>
            <p:cNvPr id="68" name="Oval 67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149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Roboto Black" charset="0"/>
                  <a:ea typeface="Roboto Black" charset="0"/>
                  <a:cs typeface="Roboto Black" charset="0"/>
                </a:rPr>
                <a:t>3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535273" y="1431842"/>
              <a:ext cx="1992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20B0604020202020204" charset="0"/>
                  <a:ea typeface="Roboto Light" charset="0"/>
                  <a:cs typeface="Roboto Light" charset="0"/>
                </a:rPr>
                <a:t>Research and Study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1061733"/>
            <a:ext cx="2336508" cy="21079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57400" y="705930"/>
            <a:ext cx="708660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The gyroscope measures </a:t>
            </a:r>
            <a:r>
              <a:rPr lang="en-US" sz="1600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A</a:t>
            </a:r>
            <a:r>
              <a:rPr lang="en-US" sz="1600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ngular </a:t>
            </a:r>
            <a:r>
              <a:rPr lang="en-US" sz="1600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R</a:t>
            </a:r>
            <a:r>
              <a:rPr lang="en-US" sz="1600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ate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using the Coriolis Effect. 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600700" y="1534886"/>
            <a:ext cx="0" cy="221467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28257" y="1534886"/>
            <a:ext cx="248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Montserrat" panose="020B0604020202020204" charset="0"/>
              </a:rPr>
              <a:t>Positive</a:t>
            </a:r>
            <a:endParaRPr lang="en-US" dirty="0">
              <a:solidFill>
                <a:srgbClr val="FFFF00"/>
              </a:solidFill>
              <a:latin typeface="Montserrat" panose="020B060402020202020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852055" y="1842663"/>
            <a:ext cx="55843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1201" y="1534885"/>
            <a:ext cx="248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Montserrat" panose="020B0604020202020204" charset="0"/>
              </a:rPr>
              <a:t>Negative</a:t>
            </a:r>
            <a:endParaRPr lang="en-US" dirty="0">
              <a:solidFill>
                <a:srgbClr val="FF0000"/>
              </a:solidFill>
              <a:latin typeface="Montserrat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32745" y="1989016"/>
            <a:ext cx="2867955" cy="1760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Quick response to a change in angle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O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n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the short term, the data from the gyroscope is very precise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44241" y="1971861"/>
            <a:ext cx="3262215" cy="1599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Readings at certain time intervals.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More processing time for better tilt angle accuracy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D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rift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over time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3614238"/>
            <a:ext cx="15856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Gyroscope</a:t>
            </a:r>
          </a:p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3 axis </a:t>
            </a:r>
          </a:p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MEMS</a:t>
            </a:r>
            <a:endParaRPr lang="en-US" sz="24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886196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614238"/>
            <a:ext cx="21723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Accelerometer</a:t>
            </a:r>
            <a:r>
              <a:rPr lang="en-US" sz="2400" b="1" dirty="0" smtClean="0">
                <a:solidFill>
                  <a:srgbClr val="673AB7"/>
                </a:solidFill>
                <a:latin typeface="Montserrat"/>
                <a:ea typeface="Montserrat"/>
                <a:cs typeface="Montserrat"/>
              </a:rPr>
              <a:t> </a:t>
            </a:r>
          </a:p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3 axis </a:t>
            </a:r>
          </a:p>
          <a:p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MEMS</a:t>
            </a:r>
            <a:endParaRPr lang="en-US" sz="24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7400" y="705930"/>
            <a:ext cx="7086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Accelerometers measure  </a:t>
            </a:r>
            <a:r>
              <a:rPr lang="en-US" sz="1600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Linear </a:t>
            </a:r>
            <a:r>
              <a:rPr lang="en-US" sz="1600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acceleration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568042" y="1044485"/>
            <a:ext cx="0" cy="221467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95599" y="1044485"/>
            <a:ext cx="248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Montserrat" panose="020B0604020202020204" charset="0"/>
              </a:rPr>
              <a:t>Positive</a:t>
            </a:r>
            <a:endParaRPr lang="en-US" dirty="0">
              <a:solidFill>
                <a:srgbClr val="FFFF00"/>
              </a:solidFill>
              <a:latin typeface="Montserrat" panose="020B060402020202020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819397" y="1352262"/>
            <a:ext cx="55843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58543" y="1044484"/>
            <a:ext cx="248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Montserrat" panose="020B0604020202020204" charset="0"/>
              </a:rPr>
              <a:t>Negative</a:t>
            </a:r>
            <a:endParaRPr lang="en-US" dirty="0">
              <a:solidFill>
                <a:srgbClr val="FF0000"/>
              </a:solidFill>
              <a:latin typeface="Montserrat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00087" y="1498615"/>
            <a:ext cx="2867955" cy="2302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If not moving, accelerometer will give accurate reading of tilt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angle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On the long term,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the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data from the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accelerometer is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precise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11583" y="1481460"/>
            <a:ext cx="3262215" cy="149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Accelerometers are slower to respond than Gyro's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Accelerometers are prone to vibration/noise</a:t>
            </a:r>
          </a:p>
        </p:txBody>
      </p:sp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6" y="1311378"/>
            <a:ext cx="1460317" cy="1460317"/>
          </a:xfrm>
          <a:prstGeom prst="rect">
            <a:avLst/>
          </a:prstGeom>
        </p:spPr>
      </p:pic>
      <p:pic>
        <p:nvPicPr>
          <p:cNvPr id="1026" name="Picture 2" descr="https://upload.wikimedia.org/wikipedia/commons/thumb/c/c1/Yaw_Axis_Corrected.svg/2000px-Yaw_Axis_Corrected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510" y="2978536"/>
            <a:ext cx="2740024" cy="20604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866955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762568"/>
            <a:ext cx="13211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Kalman </a:t>
            </a:r>
          </a:p>
          <a:p>
            <a:r>
              <a:rPr lang="en-US" sz="2400" b="1" dirty="0" smtClean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Filter</a:t>
            </a:r>
            <a:endParaRPr lang="en-US" sz="24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7400" y="705930"/>
            <a:ext cx="7086600" cy="1248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The Kalman filter is one of the most important and common data fusion algorithms in use today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Used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to mix and merge the two values, in order to have a correct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447" y="705930"/>
            <a:ext cx="2878282" cy="2878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8537" y="2642990"/>
            <a:ext cx="306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Montserrat" panose="020B0604020202020204" charset="0"/>
              </a:rPr>
              <a:t>Negative</a:t>
            </a:r>
            <a:endParaRPr lang="en-US" sz="24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88673" y="3304064"/>
            <a:ext cx="61367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Difficult to understand (mathematics)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Need to calculate a lot of thing (coefficients of the matrices, measurement error …).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609963" y="2297633"/>
            <a:ext cx="5723546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24816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762568"/>
            <a:ext cx="23984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Complementary</a:t>
            </a:r>
            <a:r>
              <a:rPr lang="en-US" sz="2400" b="1" dirty="0" smtClean="0">
                <a:solidFill>
                  <a:srgbClr val="673AB7"/>
                </a:solidFill>
                <a:latin typeface="Montserrat"/>
                <a:ea typeface="Montserrat"/>
                <a:cs typeface="Montserrat"/>
              </a:rPr>
              <a:t> </a:t>
            </a:r>
          </a:p>
          <a:p>
            <a:r>
              <a:rPr lang="en-US" sz="2400" b="1" dirty="0" smtClean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Filter</a:t>
            </a:r>
            <a:endParaRPr lang="en-US" sz="24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2" descr="http://i.stack.imgur.com/GTkB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40" y="706513"/>
            <a:ext cx="5297633" cy="2540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746173" y="706513"/>
            <a:ext cx="3310742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Complementary Filter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manages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both </a:t>
            </a:r>
            <a:r>
              <a:rPr lang="en-US" sz="1600" b="1" i="1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high-pass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 and </a:t>
            </a:r>
            <a:r>
              <a:rPr lang="en-US" sz="1600" b="1" i="1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low-pass</a:t>
            </a:r>
            <a:r>
              <a:rPr lang="en-US" sz="1600" b="1" i="1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filters simultaneously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39639" y="403406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The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filter is light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Simple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Data is quite good enough.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9639" y="3572395"/>
            <a:ext cx="3065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Montserrat" panose="020B0604020202020204" charset="0"/>
              </a:rPr>
              <a:t>Positive</a:t>
            </a:r>
            <a:endParaRPr lang="en-US" sz="2400" b="1" dirty="0">
              <a:solidFill>
                <a:srgbClr val="FFFF00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6833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39" y="2931571"/>
            <a:ext cx="146546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DMP</a:t>
            </a:r>
          </a:p>
          <a:p>
            <a:endParaRPr lang="en-US" sz="2400" b="1" dirty="0" smtClean="0">
              <a:solidFill>
                <a:srgbClr val="673AB7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D</a:t>
            </a:r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igital</a:t>
            </a:r>
            <a:r>
              <a:rPr lang="en-US" sz="2400" b="1" dirty="0" smtClean="0">
                <a:solidFill>
                  <a:srgbClr val="673AB7"/>
                </a:solidFill>
                <a:latin typeface="Montserrat"/>
                <a:ea typeface="Montserrat"/>
                <a:cs typeface="Montserrat"/>
              </a:rPr>
              <a:t> </a:t>
            </a:r>
          </a:p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M</a:t>
            </a:r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otion</a:t>
            </a:r>
            <a:r>
              <a:rPr lang="en-US" sz="2400" b="1" dirty="0" smtClean="0">
                <a:solidFill>
                  <a:srgbClr val="673AB7"/>
                </a:solidFill>
                <a:latin typeface="Montserrat"/>
                <a:ea typeface="Montserrat"/>
                <a:cs typeface="Montserrat"/>
              </a:rPr>
              <a:t> </a:t>
            </a:r>
          </a:p>
          <a:p>
            <a:r>
              <a:rPr lang="en-US" sz="2400" b="1" dirty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rocessor</a:t>
            </a:r>
            <a:endParaRPr lang="en-US" sz="24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334" y="2490540"/>
            <a:ext cx="6197539" cy="20782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60373" y="4226327"/>
            <a:ext cx="2161309" cy="6442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Access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69127" y="704991"/>
            <a:ext cx="67748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Processor which is located within the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MPU-6050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u="sng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Purpose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 : offload both timing requirements and processing power from the host processor.</a:t>
            </a:r>
          </a:p>
        </p:txBody>
      </p:sp>
    </p:spTree>
    <p:extLst>
      <p:ext uri="{BB962C8B-B14F-4D97-AF65-F5344CB8AC3E}">
        <p14:creationId xmlns:p14="http://schemas.microsoft.com/office/powerpoint/2010/main" val="3949985019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62568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Conclusion</a:t>
            </a:r>
            <a:endParaRPr lang="en-US" sz="2400" b="1" dirty="0">
              <a:solidFill>
                <a:srgbClr val="00CF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262064"/>
              </p:ext>
            </p:extLst>
          </p:nvPr>
        </p:nvGraphicFramePr>
        <p:xfrm>
          <a:off x="2739431" y="736934"/>
          <a:ext cx="2954416" cy="242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" name="Image" r:id="rId4" imgW="7301520" imgH="5993640" progId="Photoshop.Image.13">
                  <p:embed/>
                </p:oleObj>
              </mc:Choice>
              <mc:Fallback>
                <p:oleObj name="Image" r:id="rId4" imgW="7301520" imgH="5993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9431" y="736934"/>
                        <a:ext cx="2954416" cy="242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33345" y="3286267"/>
            <a:ext cx="2280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/>
                </a:solidFill>
                <a:latin typeface="Montserrat" panose="020B0604020202020204" charset="0"/>
              </a:rPr>
              <a:t>Complementary Filter’s Data</a:t>
            </a:r>
            <a:endParaRPr lang="en-US" sz="1200" i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592516"/>
              </p:ext>
            </p:extLst>
          </p:nvPr>
        </p:nvGraphicFramePr>
        <p:xfrm>
          <a:off x="5943600" y="736934"/>
          <a:ext cx="2949989" cy="242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Image" r:id="rId6" imgW="4114080" imgH="3377520" progId="Photoshop.Image.13">
                  <p:embed/>
                </p:oleObj>
              </mc:Choice>
              <mc:Fallback>
                <p:oleObj name="Image" r:id="rId6" imgW="4114080" imgH="3377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3600" y="736934"/>
                        <a:ext cx="2949989" cy="242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383902" y="3286267"/>
            <a:ext cx="2069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 i="1">
                <a:solidFill>
                  <a:schemeClr val="bg1"/>
                </a:solidFill>
                <a:latin typeface="Montserrat" panose="020B0604020202020204" charset="0"/>
              </a:defRPr>
            </a:lvl1pPr>
          </a:lstStyle>
          <a:p>
            <a:r>
              <a:rPr lang="en-US" sz="1600" b="1" dirty="0">
                <a:solidFill>
                  <a:srgbClr val="FFFF00"/>
                </a:solidFill>
              </a:rPr>
              <a:t>DMP’s Data</a:t>
            </a:r>
          </a:p>
        </p:txBody>
      </p:sp>
    </p:spTree>
    <p:extLst>
      <p:ext uri="{BB962C8B-B14F-4D97-AF65-F5344CB8AC3E}">
        <p14:creationId xmlns:p14="http://schemas.microsoft.com/office/powerpoint/2010/main" val="5477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Modules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Communication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2964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Offsets</a:t>
            </a:r>
            <a:endParaRPr lang="en-US" sz="2400" b="1" dirty="0">
              <a:solidFill>
                <a:srgbClr val="00CF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69127" y="715382"/>
            <a:ext cx="677487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Causes :</a:t>
            </a:r>
          </a:p>
          <a:p>
            <a:pPr lvl="8"/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	- Trim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errors</a:t>
            </a:r>
          </a:p>
          <a:p>
            <a:pPr lvl="8"/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	- Mechanical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stresses </a:t>
            </a:r>
          </a:p>
          <a:p>
            <a:pPr lvl="8"/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	- Temperature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, aging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…</a:t>
            </a:r>
          </a:p>
          <a:p>
            <a:pPr lvl="8"/>
            <a:endParaRPr lang="en-US" sz="1600" dirty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Tolerance  :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Up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to </a:t>
            </a:r>
            <a:r>
              <a:rPr lang="en-US" sz="1600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+- 12 </a:t>
            </a:r>
            <a:r>
              <a:rPr lang="en-US" sz="1600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00"/>
              </a:solidFill>
              <a:latin typeface="Montserrat" panose="020B0604020202020204" charset="0"/>
              <a:ea typeface="Karla"/>
              <a:cs typeface="Karl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Calibrate offset :</a:t>
            </a:r>
          </a:p>
          <a:p>
            <a:pPr lvl="1"/>
            <a:endParaRPr lang="en-US" dirty="0"/>
          </a:p>
        </p:txBody>
      </p:sp>
      <p:sp>
        <p:nvSpPr>
          <p:cNvPr id="8" name="Shape 311"/>
          <p:cNvSpPr txBox="1"/>
          <p:nvPr/>
        </p:nvSpPr>
        <p:spPr>
          <a:xfrm>
            <a:off x="3460173" y="2783772"/>
            <a:ext cx="5073405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Place MPU6050 in horizontal position 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 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Ax </a:t>
            </a:r>
            <a:r>
              <a:rPr lang="en-US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= Ax = </a:t>
            </a:r>
            <a:r>
              <a:rPr lang="en-US" dirty="0" err="1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Gx</a:t>
            </a:r>
            <a:r>
              <a:rPr lang="en-US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Gy</a:t>
            </a:r>
            <a:r>
              <a:rPr lang="en-US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 = </a:t>
            </a:r>
            <a:r>
              <a:rPr lang="en-US" dirty="0" err="1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Gz</a:t>
            </a:r>
            <a:r>
              <a:rPr lang="en-US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 =0 , </a:t>
            </a:r>
            <a:r>
              <a:rPr lang="en-US" dirty="0" err="1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Az</a:t>
            </a:r>
            <a:r>
              <a:rPr lang="en-US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 = 1G</a:t>
            </a:r>
          </a:p>
          <a:p>
            <a:pPr lvl="0" algn="ctr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" name="Shape 312"/>
          <p:cNvGrpSpPr/>
          <p:nvPr/>
        </p:nvGrpSpPr>
        <p:grpSpPr>
          <a:xfrm>
            <a:off x="8262986" y="3096842"/>
            <a:ext cx="839166" cy="735515"/>
            <a:chOff x="5323499" y="1591325"/>
            <a:chExt cx="376898" cy="330345"/>
          </a:xfrm>
        </p:grpSpPr>
        <p:sp>
          <p:nvSpPr>
            <p:cNvPr id="10" name="Shape 313"/>
            <p:cNvSpPr/>
            <p:nvPr/>
          </p:nvSpPr>
          <p:spPr>
            <a:xfrm rot="5400000">
              <a:off x="5385398" y="1606670"/>
              <a:ext cx="312599" cy="317400"/>
            </a:xfrm>
            <a:prstGeom prst="circularArrow">
              <a:avLst/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14"/>
            <p:cNvSpPr/>
            <p:nvPr/>
          </p:nvSpPr>
          <p:spPr>
            <a:xfrm rot="5400000">
              <a:off x="5325899" y="1588924"/>
              <a:ext cx="312599" cy="317400"/>
            </a:xfrm>
            <a:prstGeom prst="circularArrow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" name="Shape 315"/>
          <p:cNvGrpSpPr/>
          <p:nvPr/>
        </p:nvGrpSpPr>
        <p:grpSpPr>
          <a:xfrm>
            <a:off x="8262985" y="3959101"/>
            <a:ext cx="881015" cy="772195"/>
            <a:chOff x="5323499" y="1591325"/>
            <a:chExt cx="376898" cy="330345"/>
          </a:xfrm>
        </p:grpSpPr>
        <p:sp>
          <p:nvSpPr>
            <p:cNvPr id="13" name="Shape 316"/>
            <p:cNvSpPr/>
            <p:nvPr/>
          </p:nvSpPr>
          <p:spPr>
            <a:xfrm rot="5400000">
              <a:off x="5385398" y="1606670"/>
              <a:ext cx="312599" cy="317400"/>
            </a:xfrm>
            <a:prstGeom prst="circularArrow">
              <a:avLst/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17"/>
            <p:cNvSpPr/>
            <p:nvPr/>
          </p:nvSpPr>
          <p:spPr>
            <a:xfrm rot="5400000">
              <a:off x="5325899" y="1588924"/>
              <a:ext cx="312599" cy="317400"/>
            </a:xfrm>
            <a:prstGeom prst="circularArrow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" name="Shape 318"/>
          <p:cNvSpPr txBox="1"/>
          <p:nvPr/>
        </p:nvSpPr>
        <p:spPr>
          <a:xfrm>
            <a:off x="3460173" y="3549247"/>
            <a:ext cx="5073405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Measure the average acceleration and gyroscope over </a:t>
            </a:r>
            <a:r>
              <a:rPr lang="en-US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10-20 samples</a:t>
            </a:r>
          </a:p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Shape 319"/>
          <p:cNvSpPr txBox="1"/>
          <p:nvPr/>
        </p:nvSpPr>
        <p:spPr>
          <a:xfrm>
            <a:off x="3460173" y="4308861"/>
            <a:ext cx="5083316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Anything over </a:t>
            </a:r>
            <a:r>
              <a:rPr lang="en-US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0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in the Ax, Ay,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Gx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Gy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Gz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 and </a:t>
            </a:r>
            <a:endParaRPr lang="en-US" dirty="0" smtClean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</a:endParaRPr>
          </a:p>
          <a:p>
            <a:pPr algn="ctr"/>
            <a:r>
              <a:rPr lang="en-US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1G</a:t>
            </a:r>
            <a:r>
              <a:rPr lang="en-US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 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in </a:t>
            </a:r>
            <a:r>
              <a:rPr lang="en-US" dirty="0" err="1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Az</a:t>
            </a:r>
            <a:r>
              <a:rPr lang="en-US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 will be our offsets</a:t>
            </a:r>
          </a:p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181562299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Modules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</a:t>
            </a:r>
            <a:r>
              <a:rPr lang="en-US" sz="2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Communication</a:t>
            </a:r>
            <a:endParaRPr lang="en-US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29648"/>
            <a:ext cx="2305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Communication</a:t>
            </a:r>
            <a:endParaRPr lang="en-US" sz="2400" b="1" dirty="0">
              <a:solidFill>
                <a:srgbClr val="00CF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2461948"/>
            <a:ext cx="6184241" cy="7572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300514" y="825363"/>
            <a:ext cx="457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Protocols :</a:t>
            </a:r>
          </a:p>
          <a:p>
            <a:pPr lvl="2"/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	- I2C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	- UART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</a:endParaRPr>
          </a:p>
          <a:p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	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- Bluetooth</a:t>
            </a:r>
            <a:endParaRPr lang="en-US" sz="1600" dirty="0">
              <a:solidFill>
                <a:schemeClr val="bg1"/>
              </a:solidFill>
              <a:latin typeface="Montserrat" panose="020B0604020202020204" charset="0"/>
              <a:ea typeface="Karla"/>
              <a:cs typeface="Karl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6326" y="3498870"/>
            <a:ext cx="618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Montserrat" panose="020B0604020202020204" charset="0"/>
              </a:rPr>
              <a:t>Communication between modules in Project </a:t>
            </a:r>
            <a:endParaRPr lang="en-US" i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08423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Modules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</a:t>
            </a:r>
            <a:r>
              <a:rPr lang="en-US" sz="2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Communication</a:t>
            </a:r>
            <a:endParaRPr lang="en-US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171834"/>
            <a:ext cx="164660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I2C</a:t>
            </a:r>
          </a:p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I</a:t>
            </a:r>
            <a:r>
              <a:rPr lang="en-US" sz="2400" b="1" dirty="0" smtClean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nter</a:t>
            </a:r>
            <a:endParaRPr lang="en-US" sz="2400" b="1" dirty="0">
              <a:solidFill>
                <a:srgbClr val="B7B7B7"/>
              </a:solidFill>
              <a:latin typeface="Montserrat"/>
              <a:ea typeface="Montserrat"/>
              <a:cs typeface="Montserrat"/>
            </a:endParaRPr>
          </a:p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I</a:t>
            </a:r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ntegrated</a:t>
            </a:r>
            <a:r>
              <a:rPr lang="en-US" sz="2400" b="1" dirty="0" smtClean="0">
                <a:solidFill>
                  <a:srgbClr val="673AB7"/>
                </a:solidFill>
                <a:latin typeface="Montserrat"/>
                <a:ea typeface="Montserrat"/>
                <a:cs typeface="Montserrat"/>
              </a:rPr>
              <a:t> </a:t>
            </a:r>
          </a:p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C</a:t>
            </a:r>
            <a:r>
              <a:rPr lang="en-US" sz="24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</a:rPr>
              <a:t>ircuit</a:t>
            </a:r>
            <a:endParaRPr lang="en-US" sz="24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84078" y="825363"/>
            <a:ext cx="635992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I2C</a:t>
            </a:r>
            <a:endParaRPr lang="en-US" dirty="0" smtClean="0">
              <a:solidFill>
                <a:srgbClr val="FFFF00"/>
              </a:solidFill>
              <a:latin typeface="Montserrat" panose="020B0604020202020204" charset="0"/>
              <a:ea typeface="Karla"/>
              <a:cs typeface="Karla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- Synchronous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serial communication protocol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- Master-Slave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model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- Two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wires are used </a:t>
            </a:r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SCL, SDA.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078" y="2764170"/>
            <a:ext cx="6129696" cy="815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5136231" y="3862830"/>
            <a:ext cx="14253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How it works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01341947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564" y="7170"/>
            <a:ext cx="4546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3.3</a:t>
            </a:r>
            <a:r>
              <a:rPr lang="en-US" sz="2400" b="1" dirty="0" smtClean="0">
                <a:solidFill>
                  <a:srgbClr val="00C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 Modules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and </a:t>
            </a:r>
            <a:r>
              <a:rPr lang="en-US" sz="24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0"/>
                <a:ea typeface="Roboto" pitchFamily="2" charset="0"/>
                <a:cs typeface="Roboto Light" charset="0"/>
              </a:rPr>
              <a:t>Communication</a:t>
            </a:r>
            <a:endParaRPr lang="en-US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0"/>
              <a:ea typeface="Roboto" pitchFamily="2" charset="0"/>
              <a:cs typeface="Roboto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29648"/>
            <a:ext cx="21499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UART</a:t>
            </a:r>
          </a:p>
          <a:p>
            <a:r>
              <a:rPr lang="en-US" sz="2400" b="1" dirty="0" smtClean="0">
                <a:solidFill>
                  <a:srgbClr val="00CFE7"/>
                </a:solidFill>
                <a:latin typeface="Montserrat"/>
                <a:ea typeface="Montserrat"/>
                <a:cs typeface="Montserrat"/>
              </a:rPr>
              <a:t>BLUETOOTH</a:t>
            </a:r>
            <a:endParaRPr lang="en-US" sz="2400" b="1" dirty="0">
              <a:solidFill>
                <a:srgbClr val="00CF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91605" y="540857"/>
            <a:ext cx="568686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UART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- Asynchronous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serial communication protocol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- Two </a:t>
            </a:r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wires are used : RX, TX.</a:t>
            </a:r>
          </a:p>
        </p:txBody>
      </p:sp>
      <p:sp>
        <p:nvSpPr>
          <p:cNvPr id="2" name="Rectangle 1"/>
          <p:cNvSpPr/>
          <p:nvPr/>
        </p:nvSpPr>
        <p:spPr>
          <a:xfrm>
            <a:off x="3091605" y="3583728"/>
            <a:ext cx="605239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Bluetooth</a:t>
            </a:r>
            <a:r>
              <a:rPr lang="en-US" sz="1600" dirty="0" smtClean="0">
                <a:solidFill>
                  <a:srgbClr val="FFFF00"/>
                </a:solidFill>
                <a:latin typeface="Montserrat" panose="020B0604020202020204" charset="0"/>
                <a:ea typeface="Karla"/>
                <a:cs typeface="Karla"/>
              </a:rPr>
              <a:t> </a:t>
            </a:r>
            <a:endParaRPr lang="en-US" sz="1600" dirty="0">
              <a:solidFill>
                <a:srgbClr val="FFFF00"/>
              </a:solidFill>
              <a:latin typeface="Montserrat" panose="020B0604020202020204" charset="0"/>
              <a:ea typeface="Karla"/>
              <a:cs typeface="Karla"/>
            </a:endParaRPr>
          </a:p>
          <a:p>
            <a:r>
              <a:rPr lang="en-US" sz="1600" dirty="0">
                <a:solidFill>
                  <a:schemeClr val="bg1"/>
                </a:solidFill>
                <a:latin typeface="Montserrat" panose="020B0604020202020204" charset="0"/>
                <a:ea typeface="Karla"/>
                <a:cs typeface="Karla"/>
              </a:rPr>
              <a:t>A wireless technology standard for exchanging data over short distances</a:t>
            </a:r>
            <a:r>
              <a:rPr lang="en-US" dirty="0"/>
              <a:t>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464821" y="3583728"/>
            <a:ext cx="6780779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4" descr="http://easyelectronics.ru/img/AVR_kurs/UART/uart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139" y="1505431"/>
            <a:ext cx="4495800" cy="1743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808349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0D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820D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Introduce</a:t>
            </a:r>
            <a:endParaRPr lang="en" dirty="0"/>
          </a:p>
        </p:txBody>
      </p:sp>
      <p:grpSp>
        <p:nvGrpSpPr>
          <p:cNvPr id="5" name="Group 4"/>
          <p:cNvGrpSpPr/>
          <p:nvPr/>
        </p:nvGrpSpPr>
        <p:grpSpPr>
          <a:xfrm>
            <a:off x="4948340" y="1455865"/>
            <a:ext cx="1717271" cy="554483"/>
            <a:chOff x="949124" y="1354238"/>
            <a:chExt cx="1433901" cy="462987"/>
          </a:xfrm>
        </p:grpSpPr>
        <p:sp>
          <p:nvSpPr>
            <p:cNvPr id="6" name="Oval 5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139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latin typeface="Roboto Black" charset="0"/>
                  <a:ea typeface="Roboto Black" charset="0"/>
                  <a:cs typeface="Roboto Black" charset="0"/>
                </a:rPr>
                <a:t>1.1</a:t>
              </a:r>
              <a:endParaRPr lang="en-US" sz="11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04709" y="1434119"/>
              <a:ext cx="878316" cy="334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Problem</a:t>
              </a:r>
              <a:endParaRPr lang="en-US" dirty="0">
                <a:solidFill>
                  <a:schemeClr val="bg1"/>
                </a:solidFill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23763" y="2759781"/>
            <a:ext cx="1390259" cy="554483"/>
            <a:chOff x="949124" y="1354238"/>
            <a:chExt cx="1160850" cy="462987"/>
          </a:xfrm>
        </p:grpSpPr>
        <p:sp>
          <p:nvSpPr>
            <p:cNvPr id="9" name="Oval 8"/>
            <p:cNvSpPr/>
            <p:nvPr/>
          </p:nvSpPr>
          <p:spPr>
            <a:xfrm>
              <a:off x="949124" y="1354238"/>
              <a:ext cx="474562" cy="462987"/>
            </a:xfrm>
            <a:prstGeom prst="ellipse">
              <a:avLst/>
            </a:prstGeom>
            <a:solidFill>
              <a:srgbClr val="149F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latin typeface="Roboto Black" charset="0"/>
                  <a:ea typeface="Roboto Black" charset="0"/>
                  <a:cs typeface="Roboto Black" charset="0"/>
                </a:rPr>
                <a:t>1.2</a:t>
              </a:r>
              <a:endParaRPr lang="en-US" sz="1100" b="1" dirty="0">
                <a:latin typeface="Roboto Black" charset="0"/>
                <a:ea typeface="Roboto Black" charset="0"/>
                <a:cs typeface="Roboto Black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04709" y="1434120"/>
              <a:ext cx="605265" cy="334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Montserrat" panose="020B0604020202020204" charset="0"/>
                  <a:ea typeface="Roboto Light" charset="0"/>
                  <a:cs typeface="Roboto Light" charset="0"/>
                </a:rPr>
                <a:t>Ideas</a:t>
              </a:r>
              <a:endParaRPr lang="en-US" dirty="0">
                <a:solidFill>
                  <a:schemeClr val="bg1"/>
                </a:solidFill>
                <a:latin typeface="Montserrat" panose="020B0604020202020204" charset="0"/>
                <a:ea typeface="Roboto Light" charset="0"/>
                <a:cs typeface="Roboto Light" charset="0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FE7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771540" y="165514"/>
            <a:ext cx="4248700" cy="47897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CFE7"/>
                </a:solidFill>
              </a:rPr>
              <a:t>ANDROID A</a:t>
            </a:r>
            <a:r>
              <a:rPr lang="en" sz="2400" dirty="0" smtClean="0">
                <a:solidFill>
                  <a:srgbClr val="00CFE7"/>
                </a:solidFill>
              </a:rPr>
              <a:t>PPLICATI</a:t>
            </a:r>
            <a:r>
              <a:rPr lang="en" sz="2400" dirty="0" smtClean="0">
                <a:solidFill>
                  <a:schemeClr val="bg1">
                    <a:lumMod val="95000"/>
                  </a:schemeClr>
                </a:solidFill>
              </a:rPr>
              <a:t>ON</a:t>
            </a:r>
            <a:endParaRPr lang="e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463470" y="198172"/>
            <a:ext cx="199214" cy="342486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53" name="Shape 353"/>
          <p:cNvSpPr/>
          <p:nvPr/>
        </p:nvSpPr>
        <p:spPr>
          <a:xfrm>
            <a:off x="5495924" y="-66676"/>
            <a:ext cx="2994933" cy="549501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2" descr="https://scontent-hkg3-1.xx.fbcdn.net/v/t34.0-12/14081479_864932310275007_1766178899_n.png?oh=c57fbff6c80f89202636ca9747ac6687&amp;oe=57B869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767" y="394385"/>
            <a:ext cx="2698462" cy="438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200024" y="840486"/>
            <a:ext cx="432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Montserrat" panose="020B0604020202020204" charset="0"/>
              </a:rPr>
              <a:t>Log Activity both from </a:t>
            </a:r>
            <a:r>
              <a:rPr lang="en-US" dirty="0" smtClean="0">
                <a:latin typeface="Montserrat" panose="020B0604020202020204" charset="0"/>
              </a:rPr>
              <a:t>Android </a:t>
            </a:r>
            <a:r>
              <a:rPr lang="en-US" dirty="0" smtClean="0">
                <a:latin typeface="Montserrat" panose="020B0604020202020204" charset="0"/>
              </a:rPr>
              <a:t>and Arduino.</a:t>
            </a:r>
            <a:endParaRPr lang="en-US" dirty="0">
              <a:latin typeface="Montserrat" panose="020B060402020202020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01600" y="1140760"/>
            <a:ext cx="5371310" cy="7503"/>
          </a:xfrm>
          <a:prstGeom prst="straightConnector1">
            <a:avLst/>
          </a:prstGeom>
          <a:ln w="28575">
            <a:solidFill>
              <a:srgbClr val="5F36A9"/>
            </a:solidFill>
            <a:headEnd type="oval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0"/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1319937"/>
            <a:ext cx="42767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Montserrat" panose="020B0604020202020204" charset="0"/>
              </a:defRPr>
            </a:lvl1pPr>
          </a:lstStyle>
          <a:p>
            <a:pPr algn="r"/>
            <a:r>
              <a:rPr lang="en-US" dirty="0"/>
              <a:t>Set PID Constants.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571750" y="1643111"/>
            <a:ext cx="2871175" cy="0"/>
          </a:xfrm>
          <a:prstGeom prst="straightConnector1">
            <a:avLst/>
          </a:prstGeom>
          <a:ln w="28575">
            <a:solidFill>
              <a:srgbClr val="5F36A9"/>
            </a:solidFill>
            <a:headEnd type="oval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0"/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1" y="1722069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latin typeface="Montserrat" panose="020B0604020202020204" charset="0"/>
              </a:defRPr>
            </a:lvl1pPr>
          </a:lstStyle>
          <a:p>
            <a:pPr algn="r"/>
            <a:r>
              <a:rPr lang="en-US" dirty="0"/>
              <a:t>Control Movement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71750" y="2013143"/>
            <a:ext cx="2871175" cy="0"/>
          </a:xfrm>
          <a:prstGeom prst="straightConnector1">
            <a:avLst/>
          </a:prstGeom>
          <a:ln w="28575">
            <a:solidFill>
              <a:srgbClr val="5F36A9"/>
            </a:solidFill>
            <a:headEnd type="oval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0"/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2680129"/>
            <a:ext cx="466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latin typeface="Montserrat" panose="020B0604020202020204" charset="0"/>
              </a:defRPr>
            </a:lvl1pPr>
          </a:lstStyle>
          <a:p>
            <a:pPr algn="r"/>
            <a:r>
              <a:rPr lang="en-US" dirty="0"/>
              <a:t>Log PID’s Input and Output (Tilt Angle and PWM)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00025" y="2987906"/>
            <a:ext cx="5242900" cy="0"/>
          </a:xfrm>
          <a:prstGeom prst="straightConnector1">
            <a:avLst/>
          </a:prstGeom>
          <a:ln w="28575">
            <a:solidFill>
              <a:srgbClr val="5F36A9"/>
            </a:solidFill>
            <a:headEnd type="oval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0"/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1" y="4118122"/>
            <a:ext cx="505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latin typeface="Montserrat" panose="020B0604020202020204" charset="0"/>
              </a:defRPr>
            </a:lvl1pPr>
          </a:lstStyle>
          <a:p>
            <a:pPr algn="r"/>
            <a:r>
              <a:rPr lang="en-US" dirty="0"/>
              <a:t>Searching Bluetooth </a:t>
            </a:r>
            <a:r>
              <a:rPr lang="en-US" dirty="0" smtClean="0"/>
              <a:t>devices </a:t>
            </a:r>
            <a:r>
              <a:rPr lang="en-US" dirty="0"/>
              <a:t>and connect.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276350" y="4425899"/>
            <a:ext cx="4219574" cy="0"/>
          </a:xfrm>
          <a:prstGeom prst="straightConnector1">
            <a:avLst/>
          </a:prstGeom>
          <a:ln w="28575">
            <a:solidFill>
              <a:srgbClr val="5F36A9"/>
            </a:solidFill>
            <a:headEnd type="oval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0"/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513" y="4425016"/>
            <a:ext cx="5096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latin typeface="Montserrat" panose="020B0604020202020204" charset="0"/>
              </a:defRPr>
            </a:lvl1pPr>
          </a:lstStyle>
          <a:p>
            <a:pPr algn="r"/>
            <a:r>
              <a:rPr lang="en-US" dirty="0"/>
              <a:t>Bluetooth </a:t>
            </a:r>
            <a:r>
              <a:rPr lang="en-US" dirty="0" smtClean="0"/>
              <a:t>connection’s </a:t>
            </a:r>
            <a:r>
              <a:rPr lang="en-US" dirty="0"/>
              <a:t>status.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66950" y="4732793"/>
            <a:ext cx="3228974" cy="0"/>
          </a:xfrm>
          <a:prstGeom prst="straightConnector1">
            <a:avLst/>
          </a:prstGeom>
          <a:ln w="28575">
            <a:solidFill>
              <a:srgbClr val="5F36A9"/>
            </a:solidFill>
            <a:headEnd type="oval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0"/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522636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6DB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7846DB"/>
                </a:solidFill>
              </a:rPr>
              <a:t>4</a:t>
            </a:r>
            <a:r>
              <a:rPr lang="en" sz="7200" dirty="0" smtClean="0">
                <a:solidFill>
                  <a:srgbClr val="7846DB"/>
                </a:solidFill>
              </a:rPr>
              <a:t>.</a:t>
            </a:r>
            <a:endParaRPr lang="en" sz="7200" dirty="0">
              <a:solidFill>
                <a:srgbClr val="7846DB"/>
              </a:solidFill>
            </a:endParaRPr>
          </a:p>
          <a:p>
            <a:pPr lvl="0"/>
            <a:r>
              <a:rPr lang="en-US" sz="2000" dirty="0" smtClean="0">
                <a:solidFill>
                  <a:srgbClr val="7846DB"/>
                </a:solidFill>
              </a:rPr>
              <a:t>Product Demo</a:t>
            </a:r>
            <a:endParaRPr lang="en" sz="2000" dirty="0">
              <a:solidFill>
                <a:srgbClr val="7846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0288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6DB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0" y="583161"/>
            <a:ext cx="9144000" cy="535091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58057" y="-24922"/>
            <a:ext cx="8811623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GB" sz="2800" dirty="0">
                <a:solidFill>
                  <a:srgbClr val="7846DB"/>
                </a:solidFill>
              </a:rPr>
              <a:t>Progr</a:t>
            </a:r>
            <a:r>
              <a:rPr lang="en-GB" sz="2800" dirty="0">
                <a:solidFill>
                  <a:schemeClr val="bg1"/>
                </a:solidFill>
              </a:rPr>
              <a:t>ess Overview</a:t>
            </a:r>
          </a:p>
        </p:txBody>
      </p:sp>
      <p:pic>
        <p:nvPicPr>
          <p:cNvPr id="2050" name="Picture 2" descr="https://scontent-hkg3-1.xx.fbcdn.net/v/t34.0-12/14021607_883019885137359_5946101757891689402_n.jpg?oh=6931455d2f454da3a55da746b8e72d3f&amp;oe=57BE9A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164"/>
          <a:stretch/>
        </p:blipFill>
        <p:spPr bwMode="auto">
          <a:xfrm>
            <a:off x="377051" y="800857"/>
            <a:ext cx="8389898" cy="41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46DB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-2612573" y="2718278"/>
            <a:ext cx="91439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GB" sz="2800" dirty="0" smtClean="0">
                <a:solidFill>
                  <a:srgbClr val="7846DB"/>
                </a:solidFill>
              </a:rPr>
              <a:t>Product Demo</a:t>
            </a:r>
            <a:endParaRPr lang="en-GB" sz="2800" dirty="0">
              <a:solidFill>
                <a:srgbClr val="7846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30656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00B050"/>
                </a:solidFill>
              </a:rPr>
              <a:t>5</a:t>
            </a:r>
            <a:r>
              <a:rPr lang="en" sz="7200" dirty="0" smtClean="0">
                <a:solidFill>
                  <a:srgbClr val="00B050"/>
                </a:solidFill>
              </a:rPr>
              <a:t>.</a:t>
            </a:r>
            <a:endParaRPr lang="en" sz="7200" dirty="0">
              <a:solidFill>
                <a:srgbClr val="00B050"/>
              </a:solidFill>
            </a:endParaRPr>
          </a:p>
          <a:p>
            <a:pPr lvl="0"/>
            <a:r>
              <a:rPr lang="en-US" sz="2000" dirty="0" smtClean="0">
                <a:solidFill>
                  <a:srgbClr val="00B050"/>
                </a:solidFill>
              </a:rPr>
              <a:t>Question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00B050"/>
                </a:solidFill>
              </a:rPr>
              <a:t>Answer</a:t>
            </a:r>
            <a:endParaRPr lang="en" sz="2000" dirty="0">
              <a:solidFill>
                <a:srgbClr val="00B050"/>
              </a:solidFill>
            </a:endParaRPr>
          </a:p>
        </p:txBody>
      </p:sp>
      <p:sp>
        <p:nvSpPr>
          <p:cNvPr id="3" name="Shape 478"/>
          <p:cNvSpPr/>
          <p:nvPr/>
        </p:nvSpPr>
        <p:spPr>
          <a:xfrm>
            <a:off x="1436156" y="2569517"/>
            <a:ext cx="1016758" cy="924843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13849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9"/>
          <p:cNvSpPr txBox="1">
            <a:spLocks/>
          </p:cNvSpPr>
          <p:nvPr/>
        </p:nvSpPr>
        <p:spPr>
          <a:xfrm>
            <a:off x="0" y="1195443"/>
            <a:ext cx="3880670" cy="39480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400" dirty="0" smtClean="0">
                <a:solidFill>
                  <a:srgbClr val="00B0F0"/>
                </a:solidFill>
              </a:rPr>
              <a:t>Thanks</a:t>
            </a:r>
            <a:r>
              <a:rPr lang="en" sz="4400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" sz="4400" dirty="0" smtClean="0">
                <a:solidFill>
                  <a:srgbClr val="FF820D"/>
                </a:solidFill>
              </a:rPr>
              <a:t>For </a:t>
            </a:r>
          </a:p>
          <a:p>
            <a:r>
              <a:rPr lang="en" sz="4400" dirty="0" smtClean="0">
                <a:solidFill>
                  <a:srgbClr val="00B050"/>
                </a:solidFill>
              </a:rPr>
              <a:t>Listening</a:t>
            </a:r>
            <a:endParaRPr lang="en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39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0D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98" y="641084"/>
            <a:ext cx="6550165" cy="3680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 rot="20700000">
            <a:off x="7230947" y="38487"/>
            <a:ext cx="1843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1.1 </a:t>
            </a:r>
            <a:endParaRPr lang="en-US" sz="280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  <a:p>
            <a:r>
              <a:rPr lang="en-US" sz="2800" u="sng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Problem</a:t>
            </a:r>
            <a:endParaRPr lang="en-US" sz="2800" u="sng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000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0D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upload.wikimedia.org/wikipedia/en/c/c6/Modern_Beijing_Traff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00" y="2558714"/>
            <a:ext cx="4573833" cy="1914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pmedia.o.canada.com/2014/04/mumbai_fumigation.jpg?w=6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73" y="105431"/>
            <a:ext cx="2904259" cy="1839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media.treehugger.com/assets/images/2011/10/YubaMun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7" y="114954"/>
            <a:ext cx="2903782" cy="1839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6568" y="1967928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Shuttle children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45052" y="1969999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Area poisoning survey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61466" y="4473132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The growth of traffic</a:t>
            </a:r>
          </a:p>
        </p:txBody>
      </p:sp>
      <p:sp>
        <p:nvSpPr>
          <p:cNvPr id="23" name="TextBox 22"/>
          <p:cNvSpPr txBox="1"/>
          <p:nvPr/>
        </p:nvSpPr>
        <p:spPr>
          <a:xfrm rot="20700000">
            <a:off x="7230947" y="38487"/>
            <a:ext cx="1843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1.1 </a:t>
            </a:r>
            <a:endParaRPr lang="en-US" sz="2800" dirty="0" smtClean="0">
              <a:solidFill>
                <a:schemeClr val="bg1"/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  <a:p>
            <a:r>
              <a:rPr lang="en-US" sz="2800" u="sng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Problem</a:t>
            </a:r>
            <a:endParaRPr lang="en-US" sz="2800" u="sng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3296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76201" y="2471058"/>
            <a:ext cx="2656114" cy="23295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400" dirty="0" smtClean="0"/>
              <a:t>Traffic </a:t>
            </a:r>
            <a:r>
              <a:rPr lang="en" sz="2400" dirty="0" smtClean="0">
                <a:solidFill>
                  <a:srgbClr val="139FEB"/>
                </a:solidFill>
              </a:rPr>
              <a:t>Safely</a:t>
            </a:r>
            <a:r>
              <a:rPr lang="en" sz="2400" dirty="0" smtClean="0"/>
              <a:t> ?</a:t>
            </a:r>
            <a:br>
              <a:rPr lang="en" sz="2400" dirty="0" smtClean="0"/>
            </a:br>
            <a:r>
              <a:rPr lang="en" sz="2400" dirty="0" smtClean="0"/>
              <a:t/>
            </a:r>
            <a:br>
              <a:rPr lang="en" sz="2400" dirty="0" smtClean="0"/>
            </a:br>
            <a:r>
              <a:rPr lang="en" sz="2400" dirty="0" smtClean="0"/>
              <a:t>Doing at </a:t>
            </a:r>
            <a:r>
              <a:rPr lang="en-GB" sz="2400" dirty="0"/>
              <a:t>a</a:t>
            </a:r>
            <a:r>
              <a:rPr lang="en-GB" sz="2400" dirty="0" smtClean="0"/>
              <a:t>rea </a:t>
            </a:r>
            <a:r>
              <a:rPr lang="en-GB" sz="2400" dirty="0" smtClean="0">
                <a:solidFill>
                  <a:srgbClr val="139FEB"/>
                </a:solidFill>
              </a:rPr>
              <a:t>poisoning</a:t>
            </a:r>
            <a:r>
              <a:rPr lang="en-GB" sz="2400" dirty="0" smtClean="0"/>
              <a:t> ?</a:t>
            </a:r>
            <a:endParaRPr lang="en" sz="2400" dirty="0">
              <a:sym typeface="Karl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20D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 rot="20700000">
            <a:off x="7252017" y="108729"/>
            <a:ext cx="1277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1.2 </a:t>
            </a:r>
          </a:p>
          <a:p>
            <a:r>
              <a:rPr lang="en-US" sz="2800" u="sng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 Light" charset="0"/>
              </a:rPr>
              <a:t>Ideas</a:t>
            </a:r>
            <a:endParaRPr lang="en-US" sz="2800" u="sng" dirty="0">
              <a:solidFill>
                <a:schemeClr val="bg1"/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</p:txBody>
      </p:sp>
      <p:pic>
        <p:nvPicPr>
          <p:cNvPr id="10" name="Picture 9" descr="C:\Users\Mr Tuan\Desktop\smart-electric-drive-side-620x41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2" y="280982"/>
            <a:ext cx="4368800" cy="28396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C:\Users\Mr Tuan\Desktop\tesla1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582" y="2703814"/>
            <a:ext cx="3780618" cy="2201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519664" y="1338510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149FEB"/>
                </a:solidFill>
                <a:latin typeface="Roboto" pitchFamily="2" charset="0"/>
                <a:ea typeface="Roboto" pitchFamily="2" charset="0"/>
              </a:rPr>
              <a:t>Electric Cars</a:t>
            </a:r>
            <a:endParaRPr lang="en-GB" i="1" dirty="0">
              <a:solidFill>
                <a:srgbClr val="149FEB"/>
              </a:solidFill>
              <a:latin typeface="Roboto" pitchFamily="2" charset="0"/>
              <a:ea typeface="Roboto" pitchFamily="2" charset="0"/>
              <a:cs typeface="Roboto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3984" y="3858893"/>
            <a:ext cx="2007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149FEB"/>
                </a:solidFill>
                <a:latin typeface="Roboto" pitchFamily="2" charset="0"/>
                <a:ea typeface="Roboto" pitchFamily="2" charset="0"/>
              </a:rPr>
              <a:t>Self-driving cars of Tesla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96043" y="2787639"/>
            <a:ext cx="2253243" cy="1880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1600" dirty="0"/>
              <a:t>The</a:t>
            </a:r>
            <a:r>
              <a:rPr lang="en-US" sz="1600" dirty="0">
                <a:solidFill>
                  <a:srgbClr val="90A1B4"/>
                </a:solidFill>
              </a:rPr>
              <a:t> bicycle </a:t>
            </a:r>
            <a:r>
              <a:rPr lang="en-US" sz="1600" dirty="0"/>
              <a:t>as a means of transport is </a:t>
            </a:r>
            <a:r>
              <a:rPr lang="en-US" sz="1600" dirty="0">
                <a:solidFill>
                  <a:srgbClr val="139FEB"/>
                </a:solidFill>
              </a:rPr>
              <a:t>indispensable </a:t>
            </a:r>
            <a:r>
              <a:rPr lang="en-US" sz="1600" dirty="0"/>
              <a:t>in today's life</a:t>
            </a:r>
            <a:endParaRPr lang="en" sz="3600" b="0" dirty="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0508124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1276</Words>
  <Application>Microsoft Office PowerPoint</Application>
  <PresentationFormat>On-screen Show (16:9)</PresentationFormat>
  <Paragraphs>336</Paragraphs>
  <Slides>45</Slides>
  <Notes>44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MS Gothic</vt:lpstr>
      <vt:lpstr>MS Mincho</vt:lpstr>
      <vt:lpstr>Arial</vt:lpstr>
      <vt:lpstr>Calibri Light</vt:lpstr>
      <vt:lpstr>Cambria Math</vt:lpstr>
      <vt:lpstr>Gill Sans</vt:lpstr>
      <vt:lpstr>Karla</vt:lpstr>
      <vt:lpstr>Montserrat</vt:lpstr>
      <vt:lpstr>Roboto</vt:lpstr>
      <vt:lpstr>Roboto Black</vt:lpstr>
      <vt:lpstr>Roboto Light</vt:lpstr>
      <vt:lpstr>Symbol</vt:lpstr>
      <vt:lpstr>Times New Roman</vt:lpstr>
      <vt:lpstr>Wingdings</vt:lpstr>
      <vt:lpstr>Cadwal template</vt:lpstr>
      <vt:lpstr>Image</vt:lpstr>
      <vt:lpstr>Adobe Photoshop Image</vt:lpstr>
      <vt:lpstr>AMAZING BIKE</vt:lpstr>
      <vt:lpstr>PowerPoint Presentation</vt:lpstr>
      <vt:lpstr>PowerPoint Presentation</vt:lpstr>
      <vt:lpstr>1. Introduce</vt:lpstr>
      <vt:lpstr>PowerPoint Presentation</vt:lpstr>
      <vt:lpstr>PowerPoint Presentation</vt:lpstr>
      <vt:lpstr>Traffic Safely ?  Doing at area poisoning ?</vt:lpstr>
      <vt:lpstr>PowerPoint Presentation</vt:lpstr>
      <vt:lpstr>The bicycle as a means of transport is indispensable in today's life</vt:lpstr>
      <vt:lpstr>PowerPoint Presentation</vt:lpstr>
      <vt:lpstr>2. PROJECT IMPLEMENTATION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Research and Study</vt:lpstr>
      <vt:lpstr>Robot’s  Self Balance  Theory</vt:lpstr>
      <vt:lpstr>Bicycle’s  Self Balance  Theory</vt:lpstr>
      <vt:lpstr>Proportional Integral Derivative</vt:lpstr>
      <vt:lpstr>Effects of varying  PID parameters</vt:lpstr>
      <vt:lpstr>Ziegler–Nichols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APPLICATION</vt:lpstr>
      <vt:lpstr>4. Product Demo</vt:lpstr>
      <vt:lpstr>Progress Overview</vt:lpstr>
      <vt:lpstr>Product Demo</vt:lpstr>
      <vt:lpstr>5. Question and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AMAZING BIKE</dc:title>
  <cp:lastModifiedBy>Trung Vũ Tiến</cp:lastModifiedBy>
  <cp:revision>114</cp:revision>
  <dcterms:modified xsi:type="dcterms:W3CDTF">2016-08-23T21:05:37Z</dcterms:modified>
</cp:coreProperties>
</file>